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336" r:id="rId3"/>
    <p:sldId id="337" r:id="rId4"/>
    <p:sldId id="341" r:id="rId5"/>
    <p:sldId id="287" r:id="rId6"/>
    <p:sldId id="273" r:id="rId7"/>
    <p:sldId id="342" r:id="rId8"/>
    <p:sldId id="343" r:id="rId9"/>
    <p:sldId id="288" r:id="rId10"/>
    <p:sldId id="318" r:id="rId11"/>
    <p:sldId id="320" r:id="rId12"/>
    <p:sldId id="344" r:id="rId13"/>
    <p:sldId id="321" r:id="rId14"/>
    <p:sldId id="323" r:id="rId15"/>
    <p:sldId id="345" r:id="rId16"/>
    <p:sldId id="291" r:id="rId17"/>
    <p:sldId id="349" r:id="rId18"/>
    <p:sldId id="350" r:id="rId19"/>
    <p:sldId id="325" r:id="rId20"/>
    <p:sldId id="328" r:id="rId21"/>
    <p:sldId id="346" r:id="rId22"/>
    <p:sldId id="347" r:id="rId23"/>
    <p:sldId id="348" r:id="rId24"/>
    <p:sldId id="333" r:id="rId25"/>
    <p:sldId id="351" r:id="rId26"/>
  </p:sldIdLst>
  <p:sldSz cx="9144000" cy="6858000" type="screen4x3"/>
  <p:notesSz cx="6799263" cy="9929813"/>
  <p:defaultTextStyle>
    <a:defPPr>
      <a:defRPr lang="fr-FR"/>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122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765" cy="4984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1909" y="1"/>
            <a:ext cx="2945764" cy="498475"/>
          </a:xfrm>
          <a:prstGeom prst="rect">
            <a:avLst/>
          </a:prstGeom>
        </p:spPr>
        <p:txBody>
          <a:bodyPr vert="horz" lIns="91440" tIns="45720" rIns="91440" bIns="45720" rtlCol="0"/>
          <a:lstStyle>
            <a:lvl1pPr algn="r">
              <a:defRPr sz="1200"/>
            </a:lvl1pPr>
          </a:lstStyle>
          <a:p>
            <a:fld id="{68CC475D-F133-4178-88B2-1B431574BC4A}" type="datetimeFigureOut">
              <a:rPr lang="fr-FR" smtClean="0"/>
              <a:t>24/10/2018</a:t>
            </a:fld>
            <a:endParaRPr lang="fr-FR"/>
          </a:p>
        </p:txBody>
      </p:sp>
      <p:sp>
        <p:nvSpPr>
          <p:cNvPr id="4" name="Espace réservé de l'image des diapositives 3"/>
          <p:cNvSpPr>
            <a:spLocks noGrp="1" noRot="1" noChangeAspect="1"/>
          </p:cNvSpPr>
          <p:nvPr>
            <p:ph type="sldImg" idx="2"/>
          </p:nvPr>
        </p:nvSpPr>
        <p:spPr>
          <a:xfrm>
            <a:off x="1165225" y="1241425"/>
            <a:ext cx="4468813" cy="33512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0403" y="4778376"/>
            <a:ext cx="5438457" cy="3910013"/>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1339"/>
            <a:ext cx="2945765" cy="4984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909" y="9431339"/>
            <a:ext cx="2945764" cy="498475"/>
          </a:xfrm>
          <a:prstGeom prst="rect">
            <a:avLst/>
          </a:prstGeom>
        </p:spPr>
        <p:txBody>
          <a:bodyPr vert="horz" lIns="91440" tIns="45720" rIns="91440" bIns="45720" rtlCol="0" anchor="b"/>
          <a:lstStyle>
            <a:lvl1pPr algn="r">
              <a:defRPr sz="1200"/>
            </a:lvl1pPr>
          </a:lstStyle>
          <a:p>
            <a:fld id="{F1EFF190-3F93-4E64-B856-428329ED42B4}" type="slidenum">
              <a:rPr lang="fr-FR" smtClean="0"/>
              <a:t>‹N°›</a:t>
            </a:fld>
            <a:endParaRPr lang="fr-FR"/>
          </a:p>
        </p:txBody>
      </p:sp>
    </p:spTree>
    <p:extLst>
      <p:ext uri="{BB962C8B-B14F-4D97-AF65-F5344CB8AC3E}">
        <p14:creationId xmlns:p14="http://schemas.microsoft.com/office/powerpoint/2010/main" val="3839283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844AAE4-774C-492A-9175-7E80007F30B1}" type="slidenum">
              <a:rPr lang="fr-FR" smtClean="0"/>
              <a:t>10</a:t>
            </a:fld>
            <a:endParaRPr lang="fr-FR"/>
          </a:p>
        </p:txBody>
      </p:sp>
    </p:spTree>
    <p:extLst>
      <p:ext uri="{BB962C8B-B14F-4D97-AF65-F5344CB8AC3E}">
        <p14:creationId xmlns:p14="http://schemas.microsoft.com/office/powerpoint/2010/main" val="3218446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844AAE4-774C-492A-9175-7E80007F30B1}" type="slidenum">
              <a:rPr lang="fr-FR" smtClean="0"/>
              <a:t>13</a:t>
            </a:fld>
            <a:endParaRPr lang="fr-FR"/>
          </a:p>
        </p:txBody>
      </p:sp>
    </p:spTree>
    <p:extLst>
      <p:ext uri="{BB962C8B-B14F-4D97-AF65-F5344CB8AC3E}">
        <p14:creationId xmlns:p14="http://schemas.microsoft.com/office/powerpoint/2010/main" val="30919932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3568" y="2276872"/>
            <a:ext cx="7772400" cy="1584176"/>
          </a:xfrm>
        </p:spPr>
        <p:txBody>
          <a:bodyPr/>
          <a:lstStyle/>
          <a:p>
            <a:r>
              <a:rPr lang="fr-FR" smtClean="0"/>
              <a:t>Modifiez le style du titre</a:t>
            </a:r>
            <a:endParaRPr lang="fr-FR" dirty="0"/>
          </a:p>
        </p:txBody>
      </p:sp>
      <p:sp>
        <p:nvSpPr>
          <p:cNvPr id="3" name="Sous-titre 2"/>
          <p:cNvSpPr>
            <a:spLocks noGrp="1"/>
          </p:cNvSpPr>
          <p:nvPr>
            <p:ph type="subTitle" idx="1"/>
          </p:nvPr>
        </p:nvSpPr>
        <p:spPr>
          <a:xfrm>
            <a:off x="1371600" y="4149080"/>
            <a:ext cx="6400800" cy="172819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dirty="0"/>
          </a:p>
        </p:txBody>
      </p:sp>
      <p:sp>
        <p:nvSpPr>
          <p:cNvPr id="4" name="Espace réservé de la date 3"/>
          <p:cNvSpPr>
            <a:spLocks noGrp="1"/>
          </p:cNvSpPr>
          <p:nvPr>
            <p:ph type="dt" sz="half" idx="10"/>
          </p:nvPr>
        </p:nvSpPr>
        <p:spPr/>
        <p:txBody>
          <a:bodyPr/>
          <a:lstStyle>
            <a:lvl1pPr>
              <a:defRPr/>
            </a:lvl1pPr>
          </a:lstStyle>
          <a:p>
            <a:pPr>
              <a:defRPr/>
            </a:pPr>
            <a:fld id="{6B4E274B-EB4F-49BC-8AB1-4AA158FC1BFA}" type="datetimeFigureOut">
              <a:rPr lang="fr-FR"/>
              <a:pPr>
                <a:defRPr/>
              </a:pPr>
              <a:t>24/10/2018</a:t>
            </a:fld>
            <a:endParaRPr lang="fr-FR"/>
          </a:p>
        </p:txBody>
      </p:sp>
      <p:sp>
        <p:nvSpPr>
          <p:cNvPr id="5" name="Espace réservé du pied de page 4"/>
          <p:cNvSpPr>
            <a:spLocks noGrp="1"/>
          </p:cNvSpPr>
          <p:nvPr>
            <p:ph type="ftr" sz="quarter" idx="11"/>
          </p:nvPr>
        </p:nvSpPr>
        <p:spPr>
          <a:xfrm>
            <a:off x="2484438" y="6381750"/>
            <a:ext cx="4378325" cy="365125"/>
          </a:xfrm>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a:xfrm>
            <a:off x="7380288" y="6381750"/>
            <a:ext cx="1258887" cy="365125"/>
          </a:xfrm>
        </p:spPr>
        <p:txBody>
          <a:bodyPr/>
          <a:lstStyle>
            <a:lvl1pPr>
              <a:defRPr/>
            </a:lvl1pPr>
          </a:lstStyle>
          <a:p>
            <a:fld id="{951BB8A6-AB77-4795-ACC1-0DD1BC068C07}" type="slidenum">
              <a:rPr lang="fr-FR" altLang="fr-FR"/>
              <a:pPr/>
              <a:t>‹N°›</a:t>
            </a:fld>
            <a:endParaRPr lang="fr-FR" altLang="fr-FR"/>
          </a:p>
        </p:txBody>
      </p:sp>
    </p:spTree>
    <p:extLst>
      <p:ext uri="{BB962C8B-B14F-4D97-AF65-F5344CB8AC3E}">
        <p14:creationId xmlns:p14="http://schemas.microsoft.com/office/powerpoint/2010/main" val="4193492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AB3FC42B-D34B-4AD1-9AA9-068DD063DA92}" type="datetimeFigureOut">
              <a:rPr lang="fr-FR"/>
              <a:pPr>
                <a:defRPr/>
              </a:pPr>
              <a:t>24/10/2018</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00120038-F156-4C72-B5D5-4119A16CA934}" type="slidenum">
              <a:rPr lang="fr-FR" altLang="fr-FR"/>
              <a:pPr/>
              <a:t>‹N°›</a:t>
            </a:fld>
            <a:endParaRPr lang="fr-FR" altLang="fr-FR"/>
          </a:p>
        </p:txBody>
      </p:sp>
    </p:spTree>
    <p:extLst>
      <p:ext uri="{BB962C8B-B14F-4D97-AF65-F5344CB8AC3E}">
        <p14:creationId xmlns:p14="http://schemas.microsoft.com/office/powerpoint/2010/main" val="2702904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8F7D201A-98AD-4139-A934-4B45C52EC665}" type="datetimeFigureOut">
              <a:rPr lang="fr-FR"/>
              <a:pPr>
                <a:defRPr/>
              </a:pPr>
              <a:t>24/10/2018</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84FAB271-A268-4055-87BA-CD1FB2C7032D}" type="slidenum">
              <a:rPr lang="fr-FR" altLang="fr-FR"/>
              <a:pPr/>
              <a:t>‹N°›</a:t>
            </a:fld>
            <a:endParaRPr lang="fr-FR" altLang="fr-FR"/>
          </a:p>
        </p:txBody>
      </p:sp>
    </p:spTree>
    <p:extLst>
      <p:ext uri="{BB962C8B-B14F-4D97-AF65-F5344CB8AC3E}">
        <p14:creationId xmlns:p14="http://schemas.microsoft.com/office/powerpoint/2010/main" val="3557873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727645B8-5DE4-4B8E-BFE3-9777B95A85B1}" type="datetimeFigureOut">
              <a:rPr lang="fr-FR"/>
              <a:pPr>
                <a:defRPr/>
              </a:pPr>
              <a:t>24/10/2018</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0B4913A3-C688-4640-A8E8-6ECAA6B6AFB3}" type="slidenum">
              <a:rPr lang="fr-FR" altLang="fr-FR"/>
              <a:pPr/>
              <a:t>‹N°›</a:t>
            </a:fld>
            <a:endParaRPr lang="fr-FR" altLang="fr-FR"/>
          </a:p>
        </p:txBody>
      </p:sp>
    </p:spTree>
    <p:extLst>
      <p:ext uri="{BB962C8B-B14F-4D97-AF65-F5344CB8AC3E}">
        <p14:creationId xmlns:p14="http://schemas.microsoft.com/office/powerpoint/2010/main" val="2617199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722313" y="4005064"/>
            <a:ext cx="7772400" cy="1362075"/>
          </a:xfrm>
        </p:spPr>
        <p:txBody>
          <a:bodyPr anchor="t"/>
          <a:lstStyle>
            <a:lvl1pPr algn="l">
              <a:defRPr sz="4000" b="1" cap="all"/>
            </a:lvl1pPr>
          </a:lstStyle>
          <a:p>
            <a:r>
              <a:rPr lang="fr-FR" smtClean="0"/>
              <a:t>Modifiez le style du titre</a:t>
            </a:r>
            <a:endParaRPr lang="fr-FR" dirty="0"/>
          </a:p>
        </p:txBody>
      </p:sp>
      <p:sp>
        <p:nvSpPr>
          <p:cNvPr id="3" name="Espace réservé du texte 2"/>
          <p:cNvSpPr>
            <a:spLocks noGrp="1"/>
          </p:cNvSpPr>
          <p:nvPr>
            <p:ph type="body" idx="1"/>
          </p:nvPr>
        </p:nvSpPr>
        <p:spPr>
          <a:xfrm>
            <a:off x="722313" y="2276872"/>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49562301-3E49-46FB-BDEE-1887F90E7E2B}" type="datetimeFigureOut">
              <a:rPr lang="fr-FR"/>
              <a:pPr>
                <a:defRPr/>
              </a:pPr>
              <a:t>24/10/2018</a:t>
            </a:fld>
            <a:endParaRPr lang="fr-FR"/>
          </a:p>
        </p:txBody>
      </p:sp>
      <p:sp>
        <p:nvSpPr>
          <p:cNvPr id="5" name="Espace réservé du pied de page 4"/>
          <p:cNvSpPr>
            <a:spLocks noGrp="1"/>
          </p:cNvSpPr>
          <p:nvPr>
            <p:ph type="ftr" sz="quarter" idx="11"/>
          </p:nvPr>
        </p:nvSpPr>
        <p:spPr>
          <a:xfrm>
            <a:off x="2484438" y="6381750"/>
            <a:ext cx="4248150" cy="365125"/>
          </a:xfrm>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a:xfrm>
            <a:off x="7092950" y="6376988"/>
            <a:ext cx="1401763" cy="365125"/>
          </a:xfrm>
        </p:spPr>
        <p:txBody>
          <a:bodyPr/>
          <a:lstStyle>
            <a:lvl1pPr>
              <a:defRPr/>
            </a:lvl1pPr>
          </a:lstStyle>
          <a:p>
            <a:fld id="{9F55A47F-A346-4B3F-BFBA-F4DF9CB7093E}" type="slidenum">
              <a:rPr lang="fr-FR" altLang="fr-FR"/>
              <a:pPr/>
              <a:t>‹N°›</a:t>
            </a:fld>
            <a:endParaRPr lang="fr-FR" altLang="fr-FR"/>
          </a:p>
        </p:txBody>
      </p:sp>
    </p:spTree>
    <p:extLst>
      <p:ext uri="{BB962C8B-B14F-4D97-AF65-F5344CB8AC3E}">
        <p14:creationId xmlns:p14="http://schemas.microsoft.com/office/powerpoint/2010/main" val="2757099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pPr>
              <a:defRPr/>
            </a:pPr>
            <a:fld id="{FBD614CB-E05F-4F06-9821-7CF180A5C4D0}" type="datetimeFigureOut">
              <a:rPr lang="fr-FR"/>
              <a:pPr>
                <a:defRPr/>
              </a:pPr>
              <a:t>24/10/2018</a:t>
            </a:fld>
            <a:endParaRPr lang="fr-FR"/>
          </a:p>
        </p:txBody>
      </p:sp>
      <p:sp>
        <p:nvSpPr>
          <p:cNvPr id="6" name="Espace réservé du pied de page 5"/>
          <p:cNvSpPr>
            <a:spLocks noGrp="1"/>
          </p:cNvSpPr>
          <p:nvPr>
            <p:ph type="ftr" sz="quarter" idx="11"/>
          </p:nvPr>
        </p:nvSpPr>
        <p:spPr/>
        <p:txBody>
          <a:bodyPr/>
          <a:lstStyle>
            <a:lvl1pPr>
              <a:defRPr/>
            </a:lvl1pPr>
          </a:lstStyle>
          <a:p>
            <a:pPr>
              <a:defRPr/>
            </a:pPr>
            <a:endParaRPr lang="fr-FR"/>
          </a:p>
        </p:txBody>
      </p:sp>
      <p:sp>
        <p:nvSpPr>
          <p:cNvPr id="7" name="Espace réservé du numéro de diapositive 6"/>
          <p:cNvSpPr>
            <a:spLocks noGrp="1"/>
          </p:cNvSpPr>
          <p:nvPr>
            <p:ph type="sldNum" sz="quarter" idx="12"/>
          </p:nvPr>
        </p:nvSpPr>
        <p:spPr/>
        <p:txBody>
          <a:bodyPr/>
          <a:lstStyle>
            <a:lvl1pPr>
              <a:defRPr/>
            </a:lvl1pPr>
          </a:lstStyle>
          <a:p>
            <a:fld id="{071C172F-A225-4BE7-9CB4-D4830102F74F}" type="slidenum">
              <a:rPr lang="fr-FR" altLang="fr-FR"/>
              <a:pPr/>
              <a:t>‹N°›</a:t>
            </a:fld>
            <a:endParaRPr lang="fr-FR" altLang="fr-FR"/>
          </a:p>
        </p:txBody>
      </p:sp>
    </p:spTree>
    <p:extLst>
      <p:ext uri="{BB962C8B-B14F-4D97-AF65-F5344CB8AC3E}">
        <p14:creationId xmlns:p14="http://schemas.microsoft.com/office/powerpoint/2010/main" val="2848677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pPr>
              <a:defRPr/>
            </a:pPr>
            <a:fld id="{817C4AD5-B408-4E0D-83BD-7D81E13CFBE8}" type="datetimeFigureOut">
              <a:rPr lang="fr-FR"/>
              <a:pPr>
                <a:defRPr/>
              </a:pPr>
              <a:t>24/10/2018</a:t>
            </a:fld>
            <a:endParaRPr lang="fr-FR"/>
          </a:p>
        </p:txBody>
      </p:sp>
      <p:sp>
        <p:nvSpPr>
          <p:cNvPr id="8" name="Espace réservé du pied de page 7"/>
          <p:cNvSpPr>
            <a:spLocks noGrp="1"/>
          </p:cNvSpPr>
          <p:nvPr>
            <p:ph type="ftr" sz="quarter" idx="11"/>
          </p:nvPr>
        </p:nvSpPr>
        <p:spPr/>
        <p:txBody>
          <a:bodyPr/>
          <a:lstStyle>
            <a:lvl1pPr>
              <a:defRPr/>
            </a:lvl1pPr>
          </a:lstStyle>
          <a:p>
            <a:pPr>
              <a:defRPr/>
            </a:pPr>
            <a:endParaRPr lang="fr-FR"/>
          </a:p>
        </p:txBody>
      </p:sp>
      <p:sp>
        <p:nvSpPr>
          <p:cNvPr id="9" name="Espace réservé du numéro de diapositive 8"/>
          <p:cNvSpPr>
            <a:spLocks noGrp="1"/>
          </p:cNvSpPr>
          <p:nvPr>
            <p:ph type="sldNum" sz="quarter" idx="12"/>
          </p:nvPr>
        </p:nvSpPr>
        <p:spPr/>
        <p:txBody>
          <a:bodyPr/>
          <a:lstStyle>
            <a:lvl1pPr>
              <a:defRPr/>
            </a:lvl1pPr>
          </a:lstStyle>
          <a:p>
            <a:fld id="{4EC67FB2-F4F7-4EEA-A0E7-73DB99CCE835}" type="slidenum">
              <a:rPr lang="fr-FR" altLang="fr-FR"/>
              <a:pPr/>
              <a:t>‹N°›</a:t>
            </a:fld>
            <a:endParaRPr lang="fr-FR" altLang="fr-FR"/>
          </a:p>
        </p:txBody>
      </p:sp>
    </p:spTree>
    <p:extLst>
      <p:ext uri="{BB962C8B-B14F-4D97-AF65-F5344CB8AC3E}">
        <p14:creationId xmlns:p14="http://schemas.microsoft.com/office/powerpoint/2010/main" val="150862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lvl1pPr>
              <a:defRPr/>
            </a:lvl1pPr>
          </a:lstStyle>
          <a:p>
            <a:pPr>
              <a:defRPr/>
            </a:pPr>
            <a:fld id="{594F847D-85E8-423E-BA19-BF1BDD1C1DB4}" type="datetimeFigureOut">
              <a:rPr lang="fr-FR"/>
              <a:pPr>
                <a:defRPr/>
              </a:pPr>
              <a:t>24/10/2018</a:t>
            </a:fld>
            <a:endParaRPr lang="fr-FR"/>
          </a:p>
        </p:txBody>
      </p:sp>
      <p:sp>
        <p:nvSpPr>
          <p:cNvPr id="4" name="Espace réservé du pied de page 3"/>
          <p:cNvSpPr>
            <a:spLocks noGrp="1"/>
          </p:cNvSpPr>
          <p:nvPr>
            <p:ph type="ftr" sz="quarter" idx="11"/>
          </p:nvPr>
        </p:nvSpPr>
        <p:spPr/>
        <p:txBody>
          <a:bodyPr/>
          <a:lstStyle>
            <a:lvl1pPr>
              <a:defRPr/>
            </a:lvl1pPr>
          </a:lstStyle>
          <a:p>
            <a:pPr>
              <a:defRPr/>
            </a:pPr>
            <a:endParaRPr lang="fr-FR"/>
          </a:p>
        </p:txBody>
      </p:sp>
      <p:sp>
        <p:nvSpPr>
          <p:cNvPr id="5" name="Espace réservé du numéro de diapositive 4"/>
          <p:cNvSpPr>
            <a:spLocks noGrp="1"/>
          </p:cNvSpPr>
          <p:nvPr>
            <p:ph type="sldNum" sz="quarter" idx="12"/>
          </p:nvPr>
        </p:nvSpPr>
        <p:spPr/>
        <p:txBody>
          <a:bodyPr/>
          <a:lstStyle>
            <a:lvl1pPr>
              <a:defRPr/>
            </a:lvl1pPr>
          </a:lstStyle>
          <a:p>
            <a:fld id="{4F861D71-DD95-464C-93B3-479EA319BD43}" type="slidenum">
              <a:rPr lang="fr-FR" altLang="fr-FR"/>
              <a:pPr/>
              <a:t>‹N°›</a:t>
            </a:fld>
            <a:endParaRPr lang="fr-FR" altLang="fr-FR"/>
          </a:p>
        </p:txBody>
      </p:sp>
    </p:spTree>
    <p:extLst>
      <p:ext uri="{BB962C8B-B14F-4D97-AF65-F5344CB8AC3E}">
        <p14:creationId xmlns:p14="http://schemas.microsoft.com/office/powerpoint/2010/main" val="1846384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pPr>
              <a:defRPr/>
            </a:pPr>
            <a:fld id="{482FCC64-A09C-4DAE-BE1E-1CBD6125410A}" type="datetimeFigureOut">
              <a:rPr lang="fr-FR"/>
              <a:pPr>
                <a:defRPr/>
              </a:pPr>
              <a:t>24/10/2018</a:t>
            </a:fld>
            <a:endParaRPr lang="fr-FR"/>
          </a:p>
        </p:txBody>
      </p:sp>
      <p:sp>
        <p:nvSpPr>
          <p:cNvPr id="3" name="Espace réservé du pied de page 2"/>
          <p:cNvSpPr>
            <a:spLocks noGrp="1"/>
          </p:cNvSpPr>
          <p:nvPr>
            <p:ph type="ftr" sz="quarter" idx="11"/>
          </p:nvPr>
        </p:nvSpPr>
        <p:spPr/>
        <p:txBody>
          <a:bodyPr/>
          <a:lstStyle>
            <a:lvl1pPr>
              <a:defRPr/>
            </a:lvl1pPr>
          </a:lstStyle>
          <a:p>
            <a:pPr>
              <a:defRPr/>
            </a:pPr>
            <a:endParaRPr lang="fr-FR"/>
          </a:p>
        </p:txBody>
      </p:sp>
      <p:sp>
        <p:nvSpPr>
          <p:cNvPr id="4" name="Espace réservé du numéro de diapositive 3"/>
          <p:cNvSpPr>
            <a:spLocks noGrp="1"/>
          </p:cNvSpPr>
          <p:nvPr>
            <p:ph type="sldNum" sz="quarter" idx="12"/>
          </p:nvPr>
        </p:nvSpPr>
        <p:spPr/>
        <p:txBody>
          <a:bodyPr/>
          <a:lstStyle>
            <a:lvl1pPr>
              <a:defRPr/>
            </a:lvl1pPr>
          </a:lstStyle>
          <a:p>
            <a:fld id="{9456DD43-D3DD-4766-9082-B0F81BE1D021}" type="slidenum">
              <a:rPr lang="fr-FR" altLang="fr-FR"/>
              <a:pPr/>
              <a:t>‹N°›</a:t>
            </a:fld>
            <a:endParaRPr lang="fr-FR" altLang="fr-FR"/>
          </a:p>
        </p:txBody>
      </p:sp>
    </p:spTree>
    <p:extLst>
      <p:ext uri="{BB962C8B-B14F-4D97-AF65-F5344CB8AC3E}">
        <p14:creationId xmlns:p14="http://schemas.microsoft.com/office/powerpoint/2010/main" val="4558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pPr>
              <a:defRPr/>
            </a:pPr>
            <a:fld id="{6ACBD1DB-09FA-4873-A298-5688AFA49A46}" type="datetimeFigureOut">
              <a:rPr lang="fr-FR"/>
              <a:pPr>
                <a:defRPr/>
              </a:pPr>
              <a:t>24/10/2018</a:t>
            </a:fld>
            <a:endParaRPr lang="fr-FR"/>
          </a:p>
        </p:txBody>
      </p:sp>
      <p:sp>
        <p:nvSpPr>
          <p:cNvPr id="6" name="Espace réservé du pied de page 5"/>
          <p:cNvSpPr>
            <a:spLocks noGrp="1"/>
          </p:cNvSpPr>
          <p:nvPr>
            <p:ph type="ftr" sz="quarter" idx="11"/>
          </p:nvPr>
        </p:nvSpPr>
        <p:spPr/>
        <p:txBody>
          <a:bodyPr/>
          <a:lstStyle>
            <a:lvl1pPr>
              <a:defRPr/>
            </a:lvl1pPr>
          </a:lstStyle>
          <a:p>
            <a:pPr>
              <a:defRPr/>
            </a:pPr>
            <a:endParaRPr lang="fr-FR"/>
          </a:p>
        </p:txBody>
      </p:sp>
      <p:sp>
        <p:nvSpPr>
          <p:cNvPr id="7" name="Espace réservé du numéro de diapositive 6"/>
          <p:cNvSpPr>
            <a:spLocks noGrp="1"/>
          </p:cNvSpPr>
          <p:nvPr>
            <p:ph type="sldNum" sz="quarter" idx="12"/>
          </p:nvPr>
        </p:nvSpPr>
        <p:spPr/>
        <p:txBody>
          <a:bodyPr/>
          <a:lstStyle>
            <a:lvl1pPr>
              <a:defRPr/>
            </a:lvl1pPr>
          </a:lstStyle>
          <a:p>
            <a:fld id="{332268D5-141E-4E65-A573-12364C930625}" type="slidenum">
              <a:rPr lang="fr-FR" altLang="fr-FR"/>
              <a:pPr/>
              <a:t>‹N°›</a:t>
            </a:fld>
            <a:endParaRPr lang="fr-FR" altLang="fr-FR"/>
          </a:p>
        </p:txBody>
      </p:sp>
    </p:spTree>
    <p:extLst>
      <p:ext uri="{BB962C8B-B14F-4D97-AF65-F5344CB8AC3E}">
        <p14:creationId xmlns:p14="http://schemas.microsoft.com/office/powerpoint/2010/main" val="2314206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pPr>
              <a:defRPr/>
            </a:pPr>
            <a:fld id="{98E67A7C-6B29-4827-B7DF-6E433C72D35F}" type="datetimeFigureOut">
              <a:rPr lang="fr-FR"/>
              <a:pPr>
                <a:defRPr/>
              </a:pPr>
              <a:t>24/10/2018</a:t>
            </a:fld>
            <a:endParaRPr lang="fr-FR"/>
          </a:p>
        </p:txBody>
      </p:sp>
      <p:sp>
        <p:nvSpPr>
          <p:cNvPr id="6" name="Espace réservé du pied de page 5"/>
          <p:cNvSpPr>
            <a:spLocks noGrp="1"/>
          </p:cNvSpPr>
          <p:nvPr>
            <p:ph type="ftr" sz="quarter" idx="11"/>
          </p:nvPr>
        </p:nvSpPr>
        <p:spPr/>
        <p:txBody>
          <a:bodyPr/>
          <a:lstStyle>
            <a:lvl1pPr>
              <a:defRPr/>
            </a:lvl1pPr>
          </a:lstStyle>
          <a:p>
            <a:pPr>
              <a:defRPr/>
            </a:pPr>
            <a:endParaRPr lang="fr-FR"/>
          </a:p>
        </p:txBody>
      </p:sp>
      <p:sp>
        <p:nvSpPr>
          <p:cNvPr id="7" name="Espace réservé du numéro de diapositive 6"/>
          <p:cNvSpPr>
            <a:spLocks noGrp="1"/>
          </p:cNvSpPr>
          <p:nvPr>
            <p:ph type="sldNum" sz="quarter" idx="12"/>
          </p:nvPr>
        </p:nvSpPr>
        <p:spPr/>
        <p:txBody>
          <a:bodyPr/>
          <a:lstStyle>
            <a:lvl1pPr>
              <a:defRPr/>
            </a:lvl1pPr>
          </a:lstStyle>
          <a:p>
            <a:fld id="{CA068434-3926-4D3A-967F-6BE712CBC17F}" type="slidenum">
              <a:rPr lang="fr-FR" altLang="fr-FR"/>
              <a:pPr/>
              <a:t>‹N°›</a:t>
            </a:fld>
            <a:endParaRPr lang="fr-FR" altLang="fr-FR"/>
          </a:p>
        </p:txBody>
      </p:sp>
    </p:spTree>
    <p:extLst>
      <p:ext uri="{BB962C8B-B14F-4D97-AF65-F5344CB8AC3E}">
        <p14:creationId xmlns:p14="http://schemas.microsoft.com/office/powerpoint/2010/main" val="309180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68313" y="476250"/>
            <a:ext cx="8218487" cy="1008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Modifiez le style du titre</a:t>
            </a:r>
          </a:p>
        </p:txBody>
      </p:sp>
      <p:sp>
        <p:nvSpPr>
          <p:cNvPr id="1027" name="Espace réservé du texte 2"/>
          <p:cNvSpPr>
            <a:spLocks noGrp="1"/>
          </p:cNvSpPr>
          <p:nvPr>
            <p:ph type="body" idx="1"/>
          </p:nvPr>
        </p:nvSpPr>
        <p:spPr bwMode="auto">
          <a:xfrm>
            <a:off x="457200" y="1773238"/>
            <a:ext cx="8229600" cy="4352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Modifiez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468313" y="6381750"/>
            <a:ext cx="1655762"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E3998FB-278C-489C-B3DA-0E36EA68E967}" type="datetimeFigureOut">
              <a:rPr lang="fr-FR"/>
              <a:pPr>
                <a:defRPr/>
              </a:pPr>
              <a:t>24/10/2018</a:t>
            </a:fld>
            <a:endParaRPr lang="fr-FR"/>
          </a:p>
        </p:txBody>
      </p:sp>
      <p:sp>
        <p:nvSpPr>
          <p:cNvPr id="5" name="Espace réservé du pied de page 4"/>
          <p:cNvSpPr>
            <a:spLocks noGrp="1"/>
          </p:cNvSpPr>
          <p:nvPr>
            <p:ph type="ftr" sz="quarter" idx="3"/>
          </p:nvPr>
        </p:nvSpPr>
        <p:spPr>
          <a:xfrm>
            <a:off x="2484438" y="63817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cs typeface="+mn-cs"/>
              </a:defRPr>
            </a:lvl1pPr>
          </a:lstStyle>
          <a:p>
            <a:pPr>
              <a:defRPr/>
            </a:pPr>
            <a:r>
              <a:rPr lang="fr-FR"/>
              <a:t>Université Bordeaux Montaigne</a:t>
            </a:r>
            <a:br>
              <a:rPr lang="fr-FR"/>
            </a:br>
            <a:r>
              <a:rPr lang="fr-FR"/>
              <a:t>Domaine universitaire - 33607 Pessac</a:t>
            </a:r>
          </a:p>
        </p:txBody>
      </p:sp>
      <p:sp>
        <p:nvSpPr>
          <p:cNvPr id="6" name="Espace réservé du numéro de diapositive 5"/>
          <p:cNvSpPr>
            <a:spLocks noGrp="1"/>
          </p:cNvSpPr>
          <p:nvPr>
            <p:ph type="sldNum" sz="quarter" idx="4"/>
          </p:nvPr>
        </p:nvSpPr>
        <p:spPr>
          <a:xfrm>
            <a:off x="5689600" y="6381750"/>
            <a:ext cx="682625"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D6B01EF-4A5A-4D41-8C6A-C7F5793D5E8C}" type="slidenum">
              <a:rPr lang="fr-FR" altLang="fr-FR"/>
              <a:pPr/>
              <a:t>‹N°›</a:t>
            </a:fld>
            <a:endParaRPr lang="fr-FR" altLang="fr-F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anose="020F0502020204030204" pitchFamily="34" charset="0"/>
        </a:defRPr>
      </a:lvl2pPr>
      <a:lvl3pPr algn="ctr" rtl="0" eaLnBrk="1" fontAlgn="base" hangingPunct="1">
        <a:spcBef>
          <a:spcPct val="0"/>
        </a:spcBef>
        <a:spcAft>
          <a:spcPct val="0"/>
        </a:spcAft>
        <a:defRPr sz="4400">
          <a:solidFill>
            <a:schemeClr val="tx1"/>
          </a:solidFill>
          <a:latin typeface="Calibri" panose="020F0502020204030204" pitchFamily="34" charset="0"/>
        </a:defRPr>
      </a:lvl3pPr>
      <a:lvl4pPr algn="ctr" rtl="0" eaLnBrk="1" fontAlgn="base" hangingPunct="1">
        <a:spcBef>
          <a:spcPct val="0"/>
        </a:spcBef>
        <a:spcAft>
          <a:spcPct val="0"/>
        </a:spcAft>
        <a:defRPr sz="4400">
          <a:solidFill>
            <a:schemeClr val="tx1"/>
          </a:solidFill>
          <a:latin typeface="Calibri" panose="020F0502020204030204" pitchFamily="34" charset="0"/>
        </a:defRPr>
      </a:lvl4pPr>
      <a:lvl5pPr algn="ctr" rtl="0" eaLnBrk="1" fontAlgn="base" hangingPunct="1">
        <a:spcBef>
          <a:spcPct val="0"/>
        </a:spcBef>
        <a:spcAft>
          <a:spcPct val="0"/>
        </a:spcAft>
        <a:defRPr sz="4400">
          <a:solidFill>
            <a:schemeClr val="tx1"/>
          </a:solidFill>
          <a:latin typeface="Calibri" panose="020F0502020204030204" pitchFamily="34" charset="0"/>
        </a:defRPr>
      </a:lvl5pPr>
      <a:lvl6pPr marL="457200" algn="ctr" rtl="0" eaLnBrk="1" fontAlgn="base" hangingPunct="1">
        <a:spcBef>
          <a:spcPct val="0"/>
        </a:spcBef>
        <a:spcAft>
          <a:spcPct val="0"/>
        </a:spcAft>
        <a:defRPr sz="4400">
          <a:solidFill>
            <a:schemeClr val="tx1"/>
          </a:solidFill>
          <a:latin typeface="Calibri" panose="020F0502020204030204" pitchFamily="34" charset="0"/>
        </a:defRPr>
      </a:lvl6pPr>
      <a:lvl7pPr marL="914400" algn="ctr" rtl="0" eaLnBrk="1" fontAlgn="base" hangingPunct="1">
        <a:spcBef>
          <a:spcPct val="0"/>
        </a:spcBef>
        <a:spcAft>
          <a:spcPct val="0"/>
        </a:spcAft>
        <a:defRPr sz="4400">
          <a:solidFill>
            <a:schemeClr val="tx1"/>
          </a:solidFill>
          <a:latin typeface="Calibri" panose="020F0502020204030204" pitchFamily="34" charset="0"/>
        </a:defRPr>
      </a:lvl7pPr>
      <a:lvl8pPr marL="1371600" algn="ctr" rtl="0" eaLnBrk="1" fontAlgn="base" hangingPunct="1">
        <a:spcBef>
          <a:spcPct val="0"/>
        </a:spcBef>
        <a:spcAft>
          <a:spcPct val="0"/>
        </a:spcAft>
        <a:defRPr sz="4400">
          <a:solidFill>
            <a:schemeClr val="tx1"/>
          </a:solidFill>
          <a:latin typeface="Calibri" panose="020F0502020204030204" pitchFamily="34" charset="0"/>
        </a:defRPr>
      </a:lvl8pPr>
      <a:lvl9pPr marL="1828800" algn="ctr" rtl="0" eaLnBrk="1" fontAlgn="base" hangingPunct="1">
        <a:spcBef>
          <a:spcPct val="0"/>
        </a:spcBef>
        <a:spcAft>
          <a:spcPct val="0"/>
        </a:spcAft>
        <a:defRPr sz="4400">
          <a:solidFill>
            <a:schemeClr val="tx1"/>
          </a:solidFill>
          <a:latin typeface="Calibri" panose="020F050202020403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ctrTitle"/>
          </p:nvPr>
        </p:nvSpPr>
        <p:spPr>
          <a:xfrm>
            <a:off x="684213" y="2276475"/>
            <a:ext cx="7772400" cy="1584325"/>
          </a:xfrm>
        </p:spPr>
        <p:txBody>
          <a:bodyPr/>
          <a:lstStyle/>
          <a:p>
            <a:r>
              <a:rPr lang="fr-FR" altLang="fr-FR" dirty="0" smtClean="0"/>
              <a:t>GRANDES MASSES 2019</a:t>
            </a:r>
          </a:p>
        </p:txBody>
      </p:sp>
      <p:sp>
        <p:nvSpPr>
          <p:cNvPr id="3" name="Sous-titre 2"/>
          <p:cNvSpPr>
            <a:spLocks noGrp="1"/>
          </p:cNvSpPr>
          <p:nvPr>
            <p:ph type="subTitle" idx="1"/>
          </p:nvPr>
        </p:nvSpPr>
        <p:spPr>
          <a:xfrm>
            <a:off x="1371600" y="4149725"/>
            <a:ext cx="6400800" cy="1727200"/>
          </a:xfrm>
        </p:spPr>
        <p:txBody>
          <a:bodyPr rtlCol="0">
            <a:normAutofit/>
          </a:bodyPr>
          <a:lstStyle/>
          <a:p>
            <a:pPr fontAlgn="auto">
              <a:spcAft>
                <a:spcPts val="0"/>
              </a:spcAft>
              <a:defRPr/>
            </a:pPr>
            <a:r>
              <a:rPr lang="fr-FR" dirty="0" smtClean="0"/>
              <a:t>CA du 26/10/2018</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p:txBody>
          <a:bodyPr/>
          <a:lstStyle/>
          <a:p>
            <a:pPr eaLnBrk="1" hangingPunct="1"/>
            <a:r>
              <a:rPr lang="fr-FR" sz="3600" dirty="0" smtClean="0"/>
              <a:t/>
            </a:r>
            <a:br>
              <a:rPr lang="fr-FR" sz="3600" dirty="0" smtClean="0"/>
            </a:br>
            <a:r>
              <a:rPr lang="fr-FR" sz="3600" dirty="0" smtClean="0"/>
              <a:t>Enveloppe PERSONNEL</a:t>
            </a:r>
          </a:p>
        </p:txBody>
      </p:sp>
      <p:sp>
        <p:nvSpPr>
          <p:cNvPr id="22531" name="Rectangle 3"/>
          <p:cNvSpPr>
            <a:spLocks noGrp="1" noChangeArrowheads="1"/>
          </p:cNvSpPr>
          <p:nvPr>
            <p:ph type="subTitle" idx="1"/>
          </p:nvPr>
        </p:nvSpPr>
        <p:spPr>
          <a:xfrm>
            <a:off x="3203848" y="5373688"/>
            <a:ext cx="4889227" cy="528637"/>
          </a:xfrm>
        </p:spPr>
        <p:txBody>
          <a:bodyPr/>
          <a:lstStyle/>
          <a:p>
            <a:pPr eaLnBrk="1" hangingPunct="1"/>
            <a:r>
              <a:rPr lang="fr-FR" sz="2800" dirty="0" smtClean="0"/>
              <a:t>75 879 438 € hors recherche  </a:t>
            </a:r>
          </a:p>
        </p:txBody>
      </p:sp>
    </p:spTree>
    <p:extLst>
      <p:ext uri="{BB962C8B-B14F-4D97-AF65-F5344CB8AC3E}">
        <p14:creationId xmlns:p14="http://schemas.microsoft.com/office/powerpoint/2010/main" val="41632218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20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260649"/>
            <a:ext cx="8218487" cy="1584175"/>
          </a:xfrm>
        </p:spPr>
        <p:txBody>
          <a:bodyPr/>
          <a:lstStyle/>
          <a:p>
            <a:r>
              <a:rPr lang="fr-FR" sz="3600" dirty="0" smtClean="0">
                <a:solidFill>
                  <a:srgbClr val="C00000"/>
                </a:solidFill>
              </a:rPr>
              <a:t>Augmentation= 1 515 073 € (PM hausse de la SCSP 1 159 463 €)</a:t>
            </a:r>
            <a:br>
              <a:rPr lang="fr-FR" sz="3600" dirty="0" smtClean="0">
                <a:solidFill>
                  <a:srgbClr val="C00000"/>
                </a:solidFill>
              </a:rPr>
            </a:br>
            <a:endParaRPr lang="fr-FR" sz="3600" dirty="0">
              <a:solidFill>
                <a:srgbClr val="C00000"/>
              </a:solidFill>
            </a:endParaRPr>
          </a:p>
        </p:txBody>
      </p:sp>
      <p:sp>
        <p:nvSpPr>
          <p:cNvPr id="3" name="Espace réservé du contenu 2"/>
          <p:cNvSpPr>
            <a:spLocks noGrp="1"/>
          </p:cNvSpPr>
          <p:nvPr>
            <p:ph idx="1"/>
          </p:nvPr>
        </p:nvSpPr>
        <p:spPr>
          <a:xfrm>
            <a:off x="432591" y="1628800"/>
            <a:ext cx="8229600" cy="4799797"/>
          </a:xfrm>
        </p:spPr>
        <p:txBody>
          <a:bodyPr/>
          <a:lstStyle/>
          <a:p>
            <a:r>
              <a:rPr lang="fr-FR" sz="2800" dirty="0" smtClean="0"/>
              <a:t>Pour mémoire = Enveloppe 2018 arrêtée à 74 364 365 €</a:t>
            </a:r>
          </a:p>
          <a:p>
            <a:r>
              <a:rPr lang="fr-FR" sz="2800" dirty="0" smtClean="0"/>
              <a:t>Les grands postes de dépenses </a:t>
            </a:r>
          </a:p>
          <a:p>
            <a:pPr lvl="1"/>
            <a:r>
              <a:rPr lang="fr-FR" sz="2400" dirty="0" smtClean="0"/>
              <a:t>Titulaires Enseignants : 42 658 663 € (41 801 999 € au BI)</a:t>
            </a:r>
          </a:p>
          <a:p>
            <a:pPr lvl="1"/>
            <a:r>
              <a:rPr lang="fr-FR" sz="2400" dirty="0" smtClean="0"/>
              <a:t>Titulaires </a:t>
            </a:r>
            <a:r>
              <a:rPr lang="fr-FR" sz="2400" dirty="0" err="1" smtClean="0"/>
              <a:t>Biatss</a:t>
            </a:r>
            <a:r>
              <a:rPr lang="fr-FR" sz="2400" dirty="0" smtClean="0"/>
              <a:t> : 16 017 074 € (15 654 463 € au BI)</a:t>
            </a:r>
          </a:p>
          <a:p>
            <a:pPr lvl="1"/>
            <a:r>
              <a:rPr lang="fr-FR" sz="2400" dirty="0" err="1" smtClean="0"/>
              <a:t>Contractels</a:t>
            </a:r>
            <a:r>
              <a:rPr lang="fr-FR" sz="2400" dirty="0" smtClean="0"/>
              <a:t> </a:t>
            </a:r>
            <a:r>
              <a:rPr lang="fr-FR" sz="2400" dirty="0" err="1" smtClean="0"/>
              <a:t>Biats</a:t>
            </a:r>
            <a:r>
              <a:rPr lang="fr-FR" sz="2400" dirty="0" smtClean="0"/>
              <a:t> : 4 265 146 € (3 999 407 € au BI)</a:t>
            </a:r>
          </a:p>
          <a:p>
            <a:pPr lvl="1"/>
            <a:r>
              <a:rPr lang="fr-FR" sz="2400" dirty="0" smtClean="0"/>
              <a:t>Contractuels Enseignants : 1 358 105 € (1 482 311 € au BI)</a:t>
            </a:r>
          </a:p>
          <a:p>
            <a:pPr lvl="1"/>
            <a:r>
              <a:rPr lang="fr-FR" sz="2400" dirty="0" smtClean="0"/>
              <a:t>ATER : 847 754 € (1 035 716 € au BI)</a:t>
            </a:r>
          </a:p>
          <a:p>
            <a:pPr lvl="1"/>
            <a:r>
              <a:rPr lang="fr-FR" sz="2400" dirty="0" smtClean="0"/>
              <a:t>PAST : 1 269 684 € (1 279 752 € au BI)</a:t>
            </a:r>
          </a:p>
          <a:p>
            <a:pPr lvl="1"/>
            <a:r>
              <a:rPr lang="fr-FR" sz="2400" dirty="0" smtClean="0"/>
              <a:t>Heures complémentaires : 3 861 825 € ( 3 476 325 € au BI)</a:t>
            </a:r>
          </a:p>
          <a:p>
            <a:pPr marL="0" indent="0">
              <a:buNone/>
            </a:pPr>
            <a:endParaRPr lang="fr-FR" dirty="0" smtClean="0"/>
          </a:p>
        </p:txBody>
      </p:sp>
    </p:spTree>
    <p:extLst>
      <p:ext uri="{BB962C8B-B14F-4D97-AF65-F5344CB8AC3E}">
        <p14:creationId xmlns:p14="http://schemas.microsoft.com/office/powerpoint/2010/main" val="38266367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lstStyle/>
          <a:p>
            <a:r>
              <a:rPr lang="fr-FR" sz="2800" dirty="0" smtClean="0"/>
              <a:t>Tous les postes de titulaires sont en augmentation </a:t>
            </a:r>
          </a:p>
          <a:p>
            <a:r>
              <a:rPr lang="fr-FR" sz="2800" dirty="0" smtClean="0"/>
              <a:t>Par rapport à la projection du DOB, l’estimation de l’enveloppe « Personnel » s’est alourdie de 600 610 € dont 563 232 € pour les titulaires enseignants.</a:t>
            </a:r>
            <a:r>
              <a:rPr lang="fr-FR" sz="2800" dirty="0"/>
              <a:t> </a:t>
            </a:r>
            <a:r>
              <a:rPr lang="fr-FR" sz="2800" dirty="0" smtClean="0"/>
              <a:t>(Utilisation des </a:t>
            </a:r>
            <a:r>
              <a:rPr lang="fr-FR" sz="2800" dirty="0"/>
              <a:t>moyens ORE </a:t>
            </a:r>
            <a:r>
              <a:rPr lang="fr-FR" sz="2800" dirty="0" smtClean="0"/>
              <a:t>supplémentaires et variation du solde migratoire)</a:t>
            </a:r>
          </a:p>
          <a:p>
            <a:r>
              <a:rPr lang="fr-FR" sz="2800" dirty="0"/>
              <a:t>Malgré </a:t>
            </a:r>
            <a:r>
              <a:rPr lang="fr-FR" sz="2800" dirty="0" smtClean="0"/>
              <a:t>la hausse </a:t>
            </a:r>
            <a:r>
              <a:rPr lang="fr-FR" sz="2800" dirty="0"/>
              <a:t>du potentiel enseignant, les HCC augmentent également </a:t>
            </a:r>
            <a:r>
              <a:rPr lang="fr-FR" sz="2800" dirty="0" smtClean="0"/>
              <a:t>,conséquence de la mise en place des nouveaux dispositifs « parcours adaptés », de la diminution des CDD enseignants ainsi que de 2 CRCT de plus et d’une augmentation des Modulations de service</a:t>
            </a:r>
            <a:endParaRPr lang="fr-FR" sz="2800" dirty="0"/>
          </a:p>
          <a:p>
            <a:endParaRPr lang="fr-FR" sz="2800" dirty="0" smtClean="0"/>
          </a:p>
          <a:p>
            <a:pPr marL="0" indent="0">
              <a:buNone/>
            </a:pPr>
            <a:r>
              <a:rPr lang="fr-FR" sz="2800" dirty="0"/>
              <a:t>	</a:t>
            </a:r>
            <a:endParaRPr lang="fr-FR" sz="2800" dirty="0" smtClean="0"/>
          </a:p>
          <a:p>
            <a:pPr marL="0" indent="0">
              <a:buNone/>
            </a:pPr>
            <a:endParaRPr lang="fr-FR" sz="2800" dirty="0" smtClean="0"/>
          </a:p>
          <a:p>
            <a:pPr marL="0" indent="0">
              <a:buNone/>
            </a:pPr>
            <a:r>
              <a:rPr lang="fr-FR" sz="2800" dirty="0"/>
              <a:t>	</a:t>
            </a:r>
            <a:endParaRPr lang="fr-FR" sz="2800" dirty="0" smtClean="0"/>
          </a:p>
          <a:p>
            <a:pPr marL="0" indent="0">
              <a:buNone/>
            </a:pPr>
            <a:endParaRPr lang="fr-FR" dirty="0"/>
          </a:p>
          <a:p>
            <a:pPr marL="0" indent="0">
              <a:buNone/>
            </a:pPr>
            <a:endParaRPr lang="fr-FR" dirty="0" smtClean="0"/>
          </a:p>
          <a:p>
            <a:endParaRPr lang="fr-FR" dirty="0"/>
          </a:p>
        </p:txBody>
      </p:sp>
    </p:spTree>
    <p:extLst>
      <p:ext uri="{BB962C8B-B14F-4D97-AF65-F5344CB8AC3E}">
        <p14:creationId xmlns:p14="http://schemas.microsoft.com/office/powerpoint/2010/main" val="2091881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p:txBody>
          <a:bodyPr/>
          <a:lstStyle/>
          <a:p>
            <a:pPr eaLnBrk="1" hangingPunct="1"/>
            <a:r>
              <a:rPr lang="fr-FR" sz="3600" dirty="0" smtClean="0"/>
              <a:t/>
            </a:r>
            <a:br>
              <a:rPr lang="fr-FR" sz="3600" dirty="0" smtClean="0"/>
            </a:br>
            <a:r>
              <a:rPr lang="fr-FR" sz="3600" dirty="0" smtClean="0"/>
              <a:t>ENVELOPPE DE FONCTIONNEMENT </a:t>
            </a:r>
          </a:p>
        </p:txBody>
      </p:sp>
      <p:sp>
        <p:nvSpPr>
          <p:cNvPr id="2" name="Sous-titre 1"/>
          <p:cNvSpPr>
            <a:spLocks noGrp="1"/>
          </p:cNvSpPr>
          <p:nvPr>
            <p:ph type="subTitle" idx="1"/>
          </p:nvPr>
        </p:nvSpPr>
        <p:spPr>
          <a:xfrm>
            <a:off x="2987824" y="5589240"/>
            <a:ext cx="5680720" cy="1080120"/>
          </a:xfrm>
        </p:spPr>
        <p:txBody>
          <a:bodyPr/>
          <a:lstStyle/>
          <a:p>
            <a:r>
              <a:rPr lang="fr-FR" dirty="0" smtClean="0"/>
              <a:t>7 954 483 € hors opérations fléchées et budgets annexes</a:t>
            </a:r>
            <a:endParaRPr lang="fr-FR" dirty="0"/>
          </a:p>
        </p:txBody>
      </p:sp>
    </p:spTree>
    <p:extLst>
      <p:ext uri="{BB962C8B-B14F-4D97-AF65-F5344CB8AC3E}">
        <p14:creationId xmlns:p14="http://schemas.microsoft.com/office/powerpoint/2010/main" val="17541323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20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1400"/>
            <a:ext cx="8218487" cy="1008063"/>
          </a:xfrm>
        </p:spPr>
        <p:txBody>
          <a:bodyPr/>
          <a:lstStyle/>
          <a:p>
            <a:r>
              <a:rPr lang="fr-FR" dirty="0" smtClean="0"/>
              <a:t>Enveloppe Recherche</a:t>
            </a:r>
            <a:endParaRPr lang="fr-FR" dirty="0"/>
          </a:p>
        </p:txBody>
      </p:sp>
      <p:sp>
        <p:nvSpPr>
          <p:cNvPr id="3" name="Espace réservé du contenu 2"/>
          <p:cNvSpPr>
            <a:spLocks noGrp="1"/>
          </p:cNvSpPr>
          <p:nvPr>
            <p:ph idx="1"/>
          </p:nvPr>
        </p:nvSpPr>
        <p:spPr>
          <a:xfrm>
            <a:off x="312799" y="1052735"/>
            <a:ext cx="8507288" cy="4713387"/>
          </a:xfrm>
        </p:spPr>
        <p:txBody>
          <a:bodyPr/>
          <a:lstStyle/>
          <a:p>
            <a:pPr>
              <a:buFontTx/>
              <a:buChar char="-"/>
            </a:pPr>
            <a:r>
              <a:rPr lang="fr-FR" sz="2400" dirty="0" smtClean="0"/>
              <a:t>L’enveloppe Recherche s’élève à 817 </a:t>
            </a:r>
            <a:r>
              <a:rPr lang="fr-FR" sz="2400" dirty="0"/>
              <a:t>4</a:t>
            </a:r>
            <a:r>
              <a:rPr lang="fr-FR" sz="2400" dirty="0" smtClean="0"/>
              <a:t>57 € (contre 660 257 € votés au moment des grandes masses 2018) </a:t>
            </a:r>
            <a:r>
              <a:rPr lang="fr-FR" sz="2400" dirty="0" smtClean="0">
                <a:solidFill>
                  <a:srgbClr val="C00000"/>
                </a:solidFill>
              </a:rPr>
              <a:t>soit une augmentation de 157 200 €</a:t>
            </a:r>
          </a:p>
          <a:p>
            <a:pPr marL="457200" lvl="1" indent="0">
              <a:buNone/>
            </a:pPr>
            <a:r>
              <a:rPr lang="fr-FR" sz="2000" dirty="0" smtClean="0"/>
              <a:t>+ 100 000 € pour le financement des projets « Emergences » et les nouvelles équipes</a:t>
            </a:r>
          </a:p>
          <a:p>
            <a:pPr marL="457200" lvl="1" indent="0">
              <a:buNone/>
            </a:pPr>
            <a:r>
              <a:rPr lang="fr-FR" sz="2000" dirty="0" smtClean="0"/>
              <a:t>+ 39 700 € pour la PSE</a:t>
            </a:r>
          </a:p>
          <a:p>
            <a:pPr marL="457200" lvl="1" indent="0">
              <a:buNone/>
            </a:pPr>
            <a:r>
              <a:rPr lang="fr-FR" sz="2000" dirty="0" smtClean="0"/>
              <a:t>+ 8 000 € pour l’ED correspondants à la reproduction des thèses à déléguer au PPI </a:t>
            </a:r>
          </a:p>
          <a:p>
            <a:pPr marL="457200" lvl="1" indent="0">
              <a:buNone/>
            </a:pPr>
            <a:r>
              <a:rPr lang="fr-FR" sz="2000" dirty="0" smtClean="0"/>
              <a:t>+ 9 500 € pour les PUB</a:t>
            </a:r>
          </a:p>
        </p:txBody>
      </p:sp>
    </p:spTree>
    <p:extLst>
      <p:ext uri="{BB962C8B-B14F-4D97-AF65-F5344CB8AC3E}">
        <p14:creationId xmlns:p14="http://schemas.microsoft.com/office/powerpoint/2010/main" val="19258412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1400"/>
            <a:ext cx="8218487" cy="1008063"/>
          </a:xfrm>
        </p:spPr>
        <p:txBody>
          <a:bodyPr/>
          <a:lstStyle/>
          <a:p>
            <a:r>
              <a:rPr lang="fr-FR" dirty="0" smtClean="0"/>
              <a:t>Enveloppe Formation</a:t>
            </a:r>
            <a:endParaRPr lang="fr-FR" dirty="0"/>
          </a:p>
        </p:txBody>
      </p:sp>
      <p:sp>
        <p:nvSpPr>
          <p:cNvPr id="3" name="Espace réservé du contenu 2"/>
          <p:cNvSpPr>
            <a:spLocks noGrp="1"/>
          </p:cNvSpPr>
          <p:nvPr>
            <p:ph idx="1"/>
          </p:nvPr>
        </p:nvSpPr>
        <p:spPr>
          <a:xfrm>
            <a:off x="312799" y="764705"/>
            <a:ext cx="8507288" cy="5616624"/>
          </a:xfrm>
        </p:spPr>
        <p:txBody>
          <a:bodyPr/>
          <a:lstStyle/>
          <a:p>
            <a:pPr>
              <a:buFontTx/>
              <a:buChar char="-"/>
            </a:pPr>
            <a:r>
              <a:rPr lang="fr-FR" sz="2400" dirty="0" smtClean="0"/>
              <a:t>L’enveloppe Formation s’élève à 427 845€ (contre 374 457,50 € au moment des grandes masses 2018) </a:t>
            </a:r>
            <a:r>
              <a:rPr lang="fr-FR" sz="2400" dirty="0" smtClean="0">
                <a:solidFill>
                  <a:srgbClr val="C00000"/>
                </a:solidFill>
              </a:rPr>
              <a:t>soit une augmentation de 53 387,50 €</a:t>
            </a:r>
          </a:p>
          <a:p>
            <a:pPr marL="0" indent="0">
              <a:buNone/>
            </a:pPr>
            <a:endParaRPr lang="fr-FR" sz="2400" dirty="0" smtClean="0">
              <a:solidFill>
                <a:srgbClr val="C00000"/>
              </a:solidFill>
            </a:endParaRPr>
          </a:p>
          <a:p>
            <a:pPr marL="0" indent="0">
              <a:buNone/>
            </a:pPr>
            <a:r>
              <a:rPr lang="fr-FR" sz="2400" dirty="0" smtClean="0"/>
              <a:t>A cela s’ajoutent :</a:t>
            </a:r>
          </a:p>
          <a:p>
            <a:pPr marL="0" indent="0">
              <a:buNone/>
            </a:pPr>
            <a:r>
              <a:rPr lang="fr-FR" sz="2400" dirty="0"/>
              <a:t>	</a:t>
            </a:r>
            <a:r>
              <a:rPr lang="fr-FR" sz="2400" dirty="0" smtClean="0"/>
              <a:t>- une dotation de </a:t>
            </a:r>
            <a:r>
              <a:rPr lang="fr-FR" sz="2400" dirty="0" smtClean="0">
                <a:solidFill>
                  <a:srgbClr val="FF0000"/>
                </a:solidFill>
              </a:rPr>
              <a:t>18 000 € </a:t>
            </a:r>
            <a:r>
              <a:rPr lang="fr-FR" sz="2400" dirty="0" smtClean="0"/>
              <a:t>pour le fonds documentaire</a:t>
            </a:r>
          </a:p>
          <a:p>
            <a:pPr marL="0" indent="0">
              <a:buNone/>
            </a:pPr>
            <a:r>
              <a:rPr lang="fr-FR" sz="2400" dirty="0"/>
              <a:t>	</a:t>
            </a:r>
            <a:r>
              <a:rPr lang="fr-FR" sz="2400" dirty="0" smtClean="0"/>
              <a:t>- une augmentation du FSP de </a:t>
            </a:r>
            <a:r>
              <a:rPr lang="fr-FR" sz="2400" dirty="0" smtClean="0">
                <a:solidFill>
                  <a:srgbClr val="FF0000"/>
                </a:solidFill>
              </a:rPr>
              <a:t>25 000 €</a:t>
            </a:r>
          </a:p>
          <a:p>
            <a:pPr marL="457200" lvl="1" indent="0">
              <a:buNone/>
            </a:pPr>
            <a:endParaRPr lang="fr-FR" dirty="0" smtClean="0"/>
          </a:p>
          <a:p>
            <a:pPr marL="457200" lvl="1" indent="0">
              <a:buNone/>
            </a:pPr>
            <a:endParaRPr lang="fr-FR" sz="2000" dirty="0" smtClean="0">
              <a:solidFill>
                <a:srgbClr val="C00000"/>
              </a:solidFill>
            </a:endParaRPr>
          </a:p>
          <a:p>
            <a:pPr marL="457200" lvl="1" indent="0">
              <a:buNone/>
            </a:pPr>
            <a:endParaRPr lang="fr-FR" sz="2000" dirty="0"/>
          </a:p>
        </p:txBody>
      </p:sp>
    </p:spTree>
    <p:extLst>
      <p:ext uri="{BB962C8B-B14F-4D97-AF65-F5344CB8AC3E}">
        <p14:creationId xmlns:p14="http://schemas.microsoft.com/office/powerpoint/2010/main" val="11346150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363272" cy="5289451"/>
          </a:xfrm>
        </p:spPr>
        <p:txBody>
          <a:bodyPr/>
          <a:lstStyle/>
          <a:p>
            <a:r>
              <a:rPr lang="fr-FR" sz="2800" dirty="0" smtClean="0"/>
              <a:t>Désamiantage d’une partie des fonds documentaires de la BU : 140 000 €</a:t>
            </a:r>
          </a:p>
          <a:p>
            <a:r>
              <a:rPr lang="fr-FR" sz="2800" dirty="0" smtClean="0"/>
              <a:t>Organigramme des clés : 65 000 € en 2018 (35 000 € en 2019) </a:t>
            </a:r>
          </a:p>
          <a:p>
            <a:r>
              <a:rPr lang="fr-FR" sz="2800" dirty="0" smtClean="0"/>
              <a:t>Augmentation des prestations sport et culture liées au financement CVEC : 117 000 €</a:t>
            </a:r>
          </a:p>
          <a:p>
            <a:r>
              <a:rPr lang="fr-FR" sz="2800" dirty="0" smtClean="0"/>
              <a:t>Augmentation des cotisations SIUAPS et SIUMPS liées au financement CVEC (montant total estimé à 197 000 €)</a:t>
            </a:r>
          </a:p>
          <a:p>
            <a:r>
              <a:rPr lang="fr-FR" sz="2800" dirty="0" smtClean="0"/>
              <a:t>Etude préalable au déploiement de la comptabilité analytique (15 000 €) et tableaux de bord décisionnels (19 900 €)</a:t>
            </a:r>
          </a:p>
        </p:txBody>
      </p:sp>
      <p:sp>
        <p:nvSpPr>
          <p:cNvPr id="4" name="Titre 3"/>
          <p:cNvSpPr>
            <a:spLocks noGrp="1"/>
          </p:cNvSpPr>
          <p:nvPr>
            <p:ph type="title"/>
          </p:nvPr>
        </p:nvSpPr>
        <p:spPr>
          <a:xfrm>
            <a:off x="468313" y="-243407"/>
            <a:ext cx="8218487" cy="1296144"/>
          </a:xfrm>
        </p:spPr>
        <p:txBody>
          <a:bodyPr/>
          <a:lstStyle/>
          <a:p>
            <a:r>
              <a:rPr lang="fr-FR" sz="3200" dirty="0" smtClean="0"/>
              <a:t>Les autres grandes variations par rapport à 2018</a:t>
            </a:r>
            <a:endParaRPr lang="fr-FR" sz="3200" dirty="0"/>
          </a:p>
        </p:txBody>
      </p:sp>
    </p:spTree>
    <p:extLst>
      <p:ext uri="{BB962C8B-B14F-4D97-AF65-F5344CB8AC3E}">
        <p14:creationId xmlns:p14="http://schemas.microsoft.com/office/powerpoint/2010/main" val="31087168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363272" cy="5289451"/>
          </a:xfrm>
        </p:spPr>
        <p:txBody>
          <a:bodyPr/>
          <a:lstStyle/>
          <a:p>
            <a:r>
              <a:rPr lang="fr-FR" sz="2800" dirty="0" smtClean="0"/>
              <a:t>Nouveau </a:t>
            </a:r>
            <a:r>
              <a:rPr lang="fr-FR" sz="2800" dirty="0"/>
              <a:t>Modèle </a:t>
            </a:r>
            <a:r>
              <a:rPr lang="fr-FR" sz="2800" dirty="0" smtClean="0"/>
              <a:t>plus vertueux </a:t>
            </a:r>
            <a:r>
              <a:rPr lang="fr-FR" sz="2800" dirty="0"/>
              <a:t>du SIGDU « l’eau paie l’eau » avec </a:t>
            </a:r>
            <a:r>
              <a:rPr lang="fr-FR" sz="2800" dirty="0" smtClean="0"/>
              <a:t>création d’une facturation relative aux charges communes Voieries-Eclairage-Espaces Verts et en </a:t>
            </a:r>
            <a:r>
              <a:rPr lang="fr-FR" sz="2800" dirty="0"/>
              <a:t>parallèle </a:t>
            </a:r>
            <a:r>
              <a:rPr lang="fr-FR" sz="2800" dirty="0" smtClean="0"/>
              <a:t>la diminutio</a:t>
            </a:r>
            <a:r>
              <a:rPr lang="fr-FR" sz="2800" dirty="0"/>
              <a:t>n</a:t>
            </a:r>
            <a:r>
              <a:rPr lang="fr-FR" sz="2800" dirty="0" smtClean="0"/>
              <a:t> </a:t>
            </a:r>
            <a:r>
              <a:rPr lang="fr-FR" sz="2800" dirty="0"/>
              <a:t>de la facture d’eau des partenaires et donc d’UBM </a:t>
            </a:r>
            <a:r>
              <a:rPr lang="fr-FR" dirty="0"/>
              <a:t> </a:t>
            </a:r>
            <a:r>
              <a:rPr lang="fr-FR" dirty="0" smtClean="0"/>
              <a:t>: </a:t>
            </a:r>
            <a:r>
              <a:rPr lang="fr-FR" sz="2800" dirty="0" smtClean="0"/>
              <a:t>+ 73 951 €</a:t>
            </a:r>
          </a:p>
          <a:p>
            <a:r>
              <a:rPr lang="fr-FR" sz="2800" dirty="0" smtClean="0"/>
              <a:t>Achats documentaires et ressources numériques :  + 35 000 € (l’établissement avait arrêté une cible de 675 000 € en 2020 pour cette dépense  / 633 855 € en 2018) mais le succès lié à la gratuité du PEB ainsi que le désengagement des collectivités sur la BIFA n’ont pas permis que la « sacralisation » du budget du SCD</a:t>
            </a:r>
          </a:p>
          <a:p>
            <a:endParaRPr lang="fr-FR" sz="2800" dirty="0" smtClean="0"/>
          </a:p>
          <a:p>
            <a:endParaRPr lang="fr-FR" sz="2800" dirty="0" smtClean="0"/>
          </a:p>
        </p:txBody>
      </p:sp>
      <p:sp>
        <p:nvSpPr>
          <p:cNvPr id="4" name="Titre 3"/>
          <p:cNvSpPr>
            <a:spLocks noGrp="1"/>
          </p:cNvSpPr>
          <p:nvPr>
            <p:ph type="title"/>
          </p:nvPr>
        </p:nvSpPr>
        <p:spPr>
          <a:xfrm>
            <a:off x="468313" y="-243407"/>
            <a:ext cx="8218487" cy="1296144"/>
          </a:xfrm>
        </p:spPr>
        <p:txBody>
          <a:bodyPr/>
          <a:lstStyle/>
          <a:p>
            <a:r>
              <a:rPr lang="fr-FR" sz="3200" dirty="0" smtClean="0"/>
              <a:t>Les autres grandes variations par rapport à 2018</a:t>
            </a:r>
            <a:endParaRPr lang="fr-FR" sz="3200" dirty="0"/>
          </a:p>
        </p:txBody>
      </p:sp>
    </p:spTree>
    <p:extLst>
      <p:ext uri="{BB962C8B-B14F-4D97-AF65-F5344CB8AC3E}">
        <p14:creationId xmlns:p14="http://schemas.microsoft.com/office/powerpoint/2010/main" val="32065736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363272" cy="5289451"/>
          </a:xfrm>
        </p:spPr>
        <p:txBody>
          <a:bodyPr/>
          <a:lstStyle/>
          <a:p>
            <a:r>
              <a:rPr lang="fr-FR" sz="2800" dirty="0" smtClean="0"/>
              <a:t>Audit externe sur l’organisation fonctionnelle des UFR : 15 000 €</a:t>
            </a:r>
          </a:p>
          <a:p>
            <a:r>
              <a:rPr lang="fr-FR" sz="2800" dirty="0" smtClean="0"/>
              <a:t>Financement d’un agent de sécurité incendie supplémentaire à la BU ( prise en charge à 50% par UBM et 50% par </a:t>
            </a:r>
            <a:r>
              <a:rPr lang="fr-FR" sz="2800" dirty="0"/>
              <a:t>l</a:t>
            </a:r>
            <a:r>
              <a:rPr lang="fr-FR" sz="2800" dirty="0" smtClean="0"/>
              <a:t>’UB) : + 35 000 € pour l’établissement</a:t>
            </a:r>
          </a:p>
          <a:p>
            <a:endParaRPr lang="fr-FR" sz="2800" dirty="0" smtClean="0"/>
          </a:p>
          <a:p>
            <a:pPr marL="0" indent="0">
              <a:buNone/>
            </a:pPr>
            <a:endParaRPr lang="fr-FR" sz="2800" dirty="0" smtClean="0"/>
          </a:p>
          <a:p>
            <a:endParaRPr lang="fr-FR" sz="2800" dirty="0" smtClean="0"/>
          </a:p>
          <a:p>
            <a:endParaRPr lang="fr-FR" sz="2800" dirty="0" smtClean="0"/>
          </a:p>
        </p:txBody>
      </p:sp>
      <p:sp>
        <p:nvSpPr>
          <p:cNvPr id="4" name="Titre 3"/>
          <p:cNvSpPr>
            <a:spLocks noGrp="1"/>
          </p:cNvSpPr>
          <p:nvPr>
            <p:ph type="title"/>
          </p:nvPr>
        </p:nvSpPr>
        <p:spPr>
          <a:xfrm>
            <a:off x="468313" y="-243407"/>
            <a:ext cx="8218487" cy="1296144"/>
          </a:xfrm>
        </p:spPr>
        <p:txBody>
          <a:bodyPr/>
          <a:lstStyle/>
          <a:p>
            <a:r>
              <a:rPr lang="fr-FR" sz="3200" dirty="0" smtClean="0"/>
              <a:t>Les autres grandes variations par rapport à 2018</a:t>
            </a:r>
            <a:endParaRPr lang="fr-FR" sz="3200" dirty="0"/>
          </a:p>
        </p:txBody>
      </p:sp>
    </p:spTree>
    <p:extLst>
      <p:ext uri="{BB962C8B-B14F-4D97-AF65-F5344CB8AC3E}">
        <p14:creationId xmlns:p14="http://schemas.microsoft.com/office/powerpoint/2010/main" val="21163258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3033" y="2040562"/>
            <a:ext cx="8424167" cy="1728192"/>
          </a:xfrm>
        </p:spPr>
        <p:txBody>
          <a:bodyPr rtlCol="0">
            <a:normAutofit/>
          </a:bodyPr>
          <a:lstStyle/>
          <a:p>
            <a:pPr marL="571500" indent="-571500" fontAlgn="auto">
              <a:spcAft>
                <a:spcPts val="0"/>
              </a:spcAft>
              <a:buBlip>
                <a:blip r:embed="rId2"/>
              </a:buBlip>
              <a:defRPr/>
            </a:pPr>
            <a:r>
              <a:rPr lang="fr-FR" dirty="0" smtClean="0"/>
              <a:t>PREVISIONS</a:t>
            </a:r>
            <a:r>
              <a:rPr lang="fr-FR" sz="4000" dirty="0" smtClean="0"/>
              <a:t> DE DEPENSES D’INVESTISSEMENT</a:t>
            </a:r>
            <a:endParaRPr lang="fr-FR" sz="4000" dirty="0"/>
          </a:p>
        </p:txBody>
      </p:sp>
      <p:sp>
        <p:nvSpPr>
          <p:cNvPr id="14339" name="Espace réservé du contenu 2"/>
          <p:cNvSpPr>
            <a:spLocks noGrp="1"/>
          </p:cNvSpPr>
          <p:nvPr>
            <p:ph idx="1"/>
          </p:nvPr>
        </p:nvSpPr>
        <p:spPr>
          <a:xfrm>
            <a:off x="389694" y="2066494"/>
            <a:ext cx="8754306" cy="4352925"/>
          </a:xfrm>
        </p:spPr>
        <p:txBody>
          <a:bodyPr/>
          <a:lstStyle/>
          <a:p>
            <a:pPr marL="0" lvl="0" indent="0" fontAlgn="auto">
              <a:spcAft>
                <a:spcPts val="0"/>
              </a:spcAft>
              <a:buNone/>
            </a:pPr>
            <a:endParaRPr lang="fr-FR" sz="2000" dirty="0" smtClean="0">
              <a:solidFill>
                <a:prstClr val="black"/>
              </a:solidFill>
            </a:endParaRPr>
          </a:p>
          <a:p>
            <a:endParaRPr lang="fr-FR" dirty="0" smtClean="0"/>
          </a:p>
        </p:txBody>
      </p:sp>
      <p:pic>
        <p:nvPicPr>
          <p:cNvPr id="6" name="Image 5" descr="signalétique.png"/>
          <p:cNvPicPr>
            <a:picLocks noChangeAspect="1"/>
          </p:cNvPicPr>
          <p:nvPr/>
        </p:nvPicPr>
        <p:blipFill>
          <a:blip r:embed="rId3" cstate="print"/>
          <a:stretch>
            <a:fillRect/>
          </a:stretch>
        </p:blipFill>
        <p:spPr>
          <a:xfrm>
            <a:off x="3155735" y="5034360"/>
            <a:ext cx="5988265" cy="1823640"/>
          </a:xfrm>
          <a:prstGeom prst="rect">
            <a:avLst/>
          </a:prstGeom>
        </p:spPr>
      </p:pic>
    </p:spTree>
    <p:extLst>
      <p:ext uri="{BB962C8B-B14F-4D97-AF65-F5344CB8AC3E}">
        <p14:creationId xmlns:p14="http://schemas.microsoft.com/office/powerpoint/2010/main" val="3173724608"/>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1">
                    <a:lumMod val="75000"/>
                  </a:schemeClr>
                </a:solidFill>
              </a:rPr>
              <a:t>Processus d’élaboration budgétaire</a:t>
            </a:r>
            <a:endParaRPr lang="fr-FR" dirty="0">
              <a:solidFill>
                <a:schemeClr val="accent1">
                  <a:lumMod val="75000"/>
                </a:schemeClr>
              </a:solidFill>
            </a:endParaRPr>
          </a:p>
        </p:txBody>
      </p:sp>
      <p:sp>
        <p:nvSpPr>
          <p:cNvPr id="3" name="Espace réservé du contenu 2"/>
          <p:cNvSpPr>
            <a:spLocks noGrp="1"/>
          </p:cNvSpPr>
          <p:nvPr>
            <p:ph idx="1"/>
          </p:nvPr>
        </p:nvSpPr>
        <p:spPr>
          <a:xfrm>
            <a:off x="457200" y="1556792"/>
            <a:ext cx="8229600" cy="4569371"/>
          </a:xfrm>
        </p:spPr>
        <p:txBody>
          <a:bodyPr/>
          <a:lstStyle/>
          <a:p>
            <a:r>
              <a:rPr lang="fr-FR" sz="2800" dirty="0" smtClean="0"/>
              <a:t>Des dialogues de gestion ascendants pour recueillir les besoins des composantes ont eu lieu en 2 temps :</a:t>
            </a:r>
          </a:p>
          <a:p>
            <a:pPr lvl="1"/>
            <a:r>
              <a:rPr lang="fr-FR" sz="2400" dirty="0"/>
              <a:t>Avec les composantes de Formation et de Recherche en configuration élargie </a:t>
            </a:r>
            <a:r>
              <a:rPr lang="fr-FR" sz="2400" dirty="0" smtClean="0"/>
              <a:t>( </a:t>
            </a:r>
            <a:r>
              <a:rPr lang="fr-FR" sz="2400" dirty="0"/>
              <a:t>DAF, RH, DSIN, </a:t>
            </a:r>
            <a:r>
              <a:rPr lang="fr-FR" sz="2400" dirty="0" smtClean="0"/>
              <a:t>DPIL,PPA) </a:t>
            </a:r>
            <a:r>
              <a:rPr lang="fr-FR" sz="2400" dirty="0"/>
              <a:t>avant l’été</a:t>
            </a:r>
          </a:p>
          <a:p>
            <a:pPr lvl="1"/>
            <a:r>
              <a:rPr lang="fr-FR" sz="2400" dirty="0"/>
              <a:t>Avec les services supports à la rentrée</a:t>
            </a:r>
          </a:p>
          <a:p>
            <a:pPr marL="457200" lvl="1" indent="0">
              <a:buNone/>
            </a:pPr>
            <a:endParaRPr lang="fr-FR" dirty="0" smtClean="0"/>
          </a:p>
          <a:p>
            <a:r>
              <a:rPr lang="fr-FR" sz="2800" dirty="0"/>
              <a:t>Le débat d’aujourd’hui a pour but de cadrer la remontée des besoins en affichant des priorités et des </a:t>
            </a:r>
            <a:r>
              <a:rPr lang="fr-FR" sz="2800" dirty="0" smtClean="0"/>
              <a:t>orientations stratégiques afin </a:t>
            </a:r>
            <a:r>
              <a:rPr lang="fr-FR" sz="2800" dirty="0"/>
              <a:t>de préparer le budget </a:t>
            </a:r>
            <a:r>
              <a:rPr lang="fr-FR" sz="2800" dirty="0" smtClean="0"/>
              <a:t>2019</a:t>
            </a:r>
            <a:endParaRPr lang="fr-FR" sz="2800" dirty="0"/>
          </a:p>
          <a:p>
            <a:endParaRPr lang="fr-FR" dirty="0" smtClean="0"/>
          </a:p>
        </p:txBody>
      </p:sp>
    </p:spTree>
    <p:extLst>
      <p:ext uri="{BB962C8B-B14F-4D97-AF65-F5344CB8AC3E}">
        <p14:creationId xmlns:p14="http://schemas.microsoft.com/office/powerpoint/2010/main" val="23867388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lstStyle/>
          <a:p>
            <a:r>
              <a:rPr lang="fr-FR" dirty="0" smtClean="0"/>
              <a:t>Intégration du Schéma Pluriannuel de Stratégie Immobilière dans le Plan Pluriannuel d’Investissement</a:t>
            </a:r>
          </a:p>
          <a:p>
            <a:pPr marL="0" indent="0">
              <a:buNone/>
            </a:pPr>
            <a:endParaRPr lang="fr-FR" dirty="0" smtClean="0"/>
          </a:p>
          <a:p>
            <a:r>
              <a:rPr lang="fr-FR" dirty="0" smtClean="0"/>
              <a:t>Beaucoup de nouvelles opérations sont ainsi comptabilisées gageant d’autant le FDR car aucune d’entre elles n’est à ce jour financée</a:t>
            </a:r>
          </a:p>
          <a:p>
            <a:endParaRPr lang="fr-FR" dirty="0" smtClean="0"/>
          </a:p>
        </p:txBody>
      </p:sp>
    </p:spTree>
    <p:extLst>
      <p:ext uri="{BB962C8B-B14F-4D97-AF65-F5344CB8AC3E}">
        <p14:creationId xmlns:p14="http://schemas.microsoft.com/office/powerpoint/2010/main" val="28728944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lstStyle/>
          <a:p>
            <a:r>
              <a:rPr lang="fr-FR" dirty="0" smtClean="0"/>
              <a:t>Aménagement du campus : 60 000 €</a:t>
            </a:r>
          </a:p>
          <a:p>
            <a:r>
              <a:rPr lang="fr-FR" dirty="0" smtClean="0"/>
              <a:t>Remplacement des boitiers de relayage du désenfumage de l’IUT : 25 000 €</a:t>
            </a:r>
          </a:p>
          <a:p>
            <a:r>
              <a:rPr lang="fr-FR" dirty="0" smtClean="0"/>
              <a:t>Remplacement des CTA Amphis </a:t>
            </a:r>
            <a:r>
              <a:rPr lang="fr-FR" dirty="0" err="1" smtClean="0"/>
              <a:t>Cirot</a:t>
            </a:r>
            <a:r>
              <a:rPr lang="fr-FR" dirty="0" smtClean="0"/>
              <a:t> et </a:t>
            </a:r>
            <a:r>
              <a:rPr lang="fr-FR" dirty="0" err="1" smtClean="0"/>
              <a:t>Renouard</a:t>
            </a:r>
            <a:r>
              <a:rPr lang="fr-FR" dirty="0" smtClean="0"/>
              <a:t> : 180 000 €</a:t>
            </a:r>
          </a:p>
          <a:p>
            <a:r>
              <a:rPr lang="fr-FR" dirty="0" smtClean="0"/>
              <a:t>Diagnostic façades IUT : 10 000 €</a:t>
            </a:r>
          </a:p>
          <a:p>
            <a:r>
              <a:rPr lang="fr-FR" dirty="0" smtClean="0"/>
              <a:t>Réfection de l’étanchéité de toiture du bâtiment IUT 1 : 700 000 €</a:t>
            </a:r>
          </a:p>
          <a:p>
            <a:r>
              <a:rPr lang="fr-FR" dirty="0" smtClean="0"/>
              <a:t>Audit thermique IUT 1 : 20 000 €</a:t>
            </a:r>
          </a:p>
          <a:p>
            <a:endParaRPr lang="fr-FR" dirty="0" smtClean="0"/>
          </a:p>
        </p:txBody>
      </p:sp>
    </p:spTree>
    <p:extLst>
      <p:ext uri="{BB962C8B-B14F-4D97-AF65-F5344CB8AC3E}">
        <p14:creationId xmlns:p14="http://schemas.microsoft.com/office/powerpoint/2010/main" val="12943631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lstStyle/>
          <a:p>
            <a:r>
              <a:rPr lang="fr-FR" dirty="0" smtClean="0"/>
              <a:t>Rénovation amphithéâtres Papy / Lefèvre : 380 000 €</a:t>
            </a:r>
          </a:p>
          <a:p>
            <a:r>
              <a:rPr lang="fr-FR" dirty="0" smtClean="0"/>
              <a:t>Réfection de l’étanchéité de toiture des bâtiments du SIGDU : 160 000 €</a:t>
            </a:r>
          </a:p>
          <a:p>
            <a:r>
              <a:rPr lang="fr-FR" dirty="0" smtClean="0"/>
              <a:t>Reconstruction / Démolition des petits hangars du SIGDU : 250 000 €</a:t>
            </a:r>
          </a:p>
          <a:p>
            <a:pPr marL="0" indent="0">
              <a:buNone/>
            </a:pPr>
            <a:endParaRPr lang="fr-FR" dirty="0" smtClean="0"/>
          </a:p>
          <a:p>
            <a:pPr marL="0" indent="0">
              <a:buNone/>
            </a:pPr>
            <a:r>
              <a:rPr lang="fr-FR" dirty="0"/>
              <a:t>	</a:t>
            </a:r>
            <a:endParaRPr lang="fr-FR" dirty="0" smtClean="0"/>
          </a:p>
          <a:p>
            <a:endParaRPr lang="fr-FR" dirty="0" smtClean="0"/>
          </a:p>
        </p:txBody>
      </p:sp>
    </p:spTree>
    <p:extLst>
      <p:ext uri="{BB962C8B-B14F-4D97-AF65-F5344CB8AC3E}">
        <p14:creationId xmlns:p14="http://schemas.microsoft.com/office/powerpoint/2010/main" val="29749783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lstStyle/>
          <a:p>
            <a:pPr marL="0" indent="0">
              <a:buNone/>
            </a:pPr>
            <a:r>
              <a:rPr lang="fr-FR" dirty="0" smtClean="0"/>
              <a:t>De plus, 2 opérations voient leurs montants augmenter :</a:t>
            </a:r>
          </a:p>
          <a:p>
            <a:pPr marL="0" indent="0">
              <a:buNone/>
            </a:pPr>
            <a:r>
              <a:rPr lang="fr-FR" dirty="0" smtClean="0"/>
              <a:t>	Amphi C200 : + 65 000 € (585 000 €)</a:t>
            </a:r>
          </a:p>
          <a:p>
            <a:pPr marL="0" indent="0">
              <a:buNone/>
            </a:pPr>
            <a:r>
              <a:rPr lang="fr-FR" dirty="0"/>
              <a:t>	</a:t>
            </a:r>
            <a:r>
              <a:rPr lang="fr-FR" dirty="0" smtClean="0"/>
              <a:t>Amphis 1 et 2 : + 100 000 € (1 100 000 €)</a:t>
            </a:r>
          </a:p>
          <a:p>
            <a:pPr marL="0" indent="0">
              <a:buNone/>
            </a:pPr>
            <a:r>
              <a:rPr lang="fr-FR" dirty="0"/>
              <a:t>	</a:t>
            </a:r>
            <a:r>
              <a:rPr lang="fr-FR" dirty="0" smtClean="0"/>
              <a:t>Aménagement du hall du bâtiment administration : + 50 000 € (95 000 €)</a:t>
            </a:r>
          </a:p>
          <a:p>
            <a:pPr marL="0" indent="0">
              <a:buNone/>
            </a:pPr>
            <a:r>
              <a:rPr lang="fr-FR" dirty="0"/>
              <a:t>	</a:t>
            </a:r>
            <a:endParaRPr lang="fr-FR" dirty="0" smtClean="0"/>
          </a:p>
          <a:p>
            <a:pPr marL="0" indent="0">
              <a:buNone/>
            </a:pPr>
            <a:endParaRPr lang="fr-FR" dirty="0" smtClean="0"/>
          </a:p>
        </p:txBody>
      </p:sp>
    </p:spTree>
    <p:extLst>
      <p:ext uri="{BB962C8B-B14F-4D97-AF65-F5344CB8AC3E}">
        <p14:creationId xmlns:p14="http://schemas.microsoft.com/office/powerpoint/2010/main" val="28445002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16632"/>
            <a:ext cx="8218487" cy="1080121"/>
          </a:xfrm>
        </p:spPr>
        <p:txBody>
          <a:bodyPr/>
          <a:lstStyle/>
          <a:p>
            <a:r>
              <a:rPr lang="fr-FR" sz="3600" dirty="0" smtClean="0">
                <a:solidFill>
                  <a:srgbClr val="C00000"/>
                </a:solidFill>
              </a:rPr>
              <a:t>POINT DE VIGILANCE</a:t>
            </a:r>
            <a:endParaRPr lang="fr-FR" sz="3600" dirty="0">
              <a:solidFill>
                <a:srgbClr val="C00000"/>
              </a:solidFill>
            </a:endParaRPr>
          </a:p>
        </p:txBody>
      </p:sp>
      <p:sp>
        <p:nvSpPr>
          <p:cNvPr id="3" name="Espace réservé du contenu 2"/>
          <p:cNvSpPr>
            <a:spLocks noGrp="1"/>
          </p:cNvSpPr>
          <p:nvPr>
            <p:ph idx="1"/>
          </p:nvPr>
        </p:nvSpPr>
        <p:spPr>
          <a:xfrm>
            <a:off x="432591" y="980728"/>
            <a:ext cx="8229600" cy="5688632"/>
          </a:xfrm>
        </p:spPr>
        <p:txBody>
          <a:bodyPr/>
          <a:lstStyle/>
          <a:p>
            <a:r>
              <a:rPr lang="fr-FR" sz="2800" dirty="0" smtClean="0"/>
              <a:t>A ce stade la confrontation entre l’augmentation des recettes de fonctionnement et l’augmentation des dépenses de fonctionnement ne permet pas de dégager l’excédent affiché au DOB pour abonder le FDR (PM 200 000 €)</a:t>
            </a:r>
          </a:p>
          <a:p>
            <a:pPr marL="0" indent="0">
              <a:buNone/>
            </a:pPr>
            <a:endParaRPr lang="fr-FR" sz="2800" dirty="0" smtClean="0"/>
          </a:p>
          <a:p>
            <a:r>
              <a:rPr lang="fr-FR" sz="2800" dirty="0" smtClean="0"/>
              <a:t>Les grandes masses affichent un nouvel  objectif d’un excédent de 60 000 € (le désamiantage des fonds documentaires de la BU pour 140 000 € étant considéré comme une opération exceptionnelle et non récurrente)</a:t>
            </a:r>
          </a:p>
          <a:p>
            <a:pPr marL="0" indent="0">
              <a:buNone/>
            </a:pPr>
            <a:endParaRPr lang="fr-FR" dirty="0" smtClean="0"/>
          </a:p>
        </p:txBody>
      </p:sp>
    </p:spTree>
    <p:extLst>
      <p:ext uri="{BB962C8B-B14F-4D97-AF65-F5344CB8AC3E}">
        <p14:creationId xmlns:p14="http://schemas.microsoft.com/office/powerpoint/2010/main" val="10078410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16632"/>
            <a:ext cx="8218487" cy="1080121"/>
          </a:xfrm>
        </p:spPr>
        <p:txBody>
          <a:bodyPr/>
          <a:lstStyle/>
          <a:p>
            <a:r>
              <a:rPr lang="fr-FR" sz="3600" dirty="0" smtClean="0">
                <a:solidFill>
                  <a:srgbClr val="C00000"/>
                </a:solidFill>
              </a:rPr>
              <a:t>POINT DE VIGILANCE</a:t>
            </a:r>
            <a:endParaRPr lang="fr-FR" sz="3600" dirty="0">
              <a:solidFill>
                <a:srgbClr val="C00000"/>
              </a:solidFill>
            </a:endParaRPr>
          </a:p>
        </p:txBody>
      </p:sp>
      <p:sp>
        <p:nvSpPr>
          <p:cNvPr id="3" name="Espace réservé du contenu 2"/>
          <p:cNvSpPr>
            <a:spLocks noGrp="1"/>
          </p:cNvSpPr>
          <p:nvPr>
            <p:ph idx="1"/>
          </p:nvPr>
        </p:nvSpPr>
        <p:spPr>
          <a:xfrm>
            <a:off x="432591" y="980728"/>
            <a:ext cx="8229600" cy="5688632"/>
          </a:xfrm>
        </p:spPr>
        <p:txBody>
          <a:bodyPr/>
          <a:lstStyle/>
          <a:p>
            <a:r>
              <a:rPr lang="fr-FR" sz="2800" dirty="0" smtClean="0"/>
              <a:t>Malgré cela, la recherche de l’équilibre de fonctionnement nécessitera des arbitrages et les projections de masse salariale devront être affinées au moment de la consolidation du BI</a:t>
            </a:r>
          </a:p>
          <a:p>
            <a:r>
              <a:rPr lang="fr-FR" sz="2800" dirty="0" smtClean="0"/>
              <a:t>Si malgré tout, l’équilibre n’est toujours pas atteint, des opérations de fonctionnement seront décalées ultérieurement.</a:t>
            </a:r>
          </a:p>
          <a:p>
            <a:endParaRPr lang="fr-FR" dirty="0" smtClean="0"/>
          </a:p>
        </p:txBody>
      </p:sp>
    </p:spTree>
    <p:extLst>
      <p:ext uri="{BB962C8B-B14F-4D97-AF65-F5344CB8AC3E}">
        <p14:creationId xmlns:p14="http://schemas.microsoft.com/office/powerpoint/2010/main" val="2126607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96752"/>
            <a:ext cx="8229600" cy="4929411"/>
          </a:xfrm>
        </p:spPr>
        <p:txBody>
          <a:bodyPr/>
          <a:lstStyle/>
          <a:p>
            <a:pPr lvl="1" algn="just">
              <a:buBlip>
                <a:blip r:embed="rId2"/>
              </a:buBlip>
            </a:pPr>
            <a:r>
              <a:rPr lang="fr-FR" sz="2400" dirty="0" smtClean="0">
                <a:solidFill>
                  <a:schemeClr val="accent6">
                    <a:lumMod val="75000"/>
                  </a:schemeClr>
                </a:solidFill>
              </a:rPr>
              <a:t>6 juillet </a:t>
            </a:r>
            <a:r>
              <a:rPr lang="fr-FR" sz="2400" dirty="0" smtClean="0"/>
              <a:t>: Débat d’Orientation Budgétaire = Présentation au CA des grandes orientations et de la stratégie en fonction des objectifs poursuivis et des contraintes budgétaires</a:t>
            </a:r>
          </a:p>
          <a:p>
            <a:pPr lvl="1" algn="just">
              <a:buBlip>
                <a:blip r:embed="rId2"/>
              </a:buBlip>
            </a:pPr>
            <a:r>
              <a:rPr lang="fr-FR" sz="2400" dirty="0" smtClean="0"/>
              <a:t>16 octobre : présentation de l’enveloppe Formation en CDUFRI et de l’enveloppe Recherche en CDUR</a:t>
            </a:r>
          </a:p>
          <a:p>
            <a:pPr lvl="1" algn="just">
              <a:buBlip>
                <a:blip r:embed="rId2"/>
              </a:buBlip>
            </a:pPr>
            <a:r>
              <a:rPr lang="fr-FR" sz="2400" dirty="0" smtClean="0"/>
              <a:t>18 octobre : vote de l’enveloppe Recherche en Commission de la Recherche</a:t>
            </a:r>
          </a:p>
          <a:p>
            <a:pPr lvl="1" algn="just">
              <a:buBlip>
                <a:blip r:embed="rId2"/>
              </a:buBlip>
            </a:pPr>
            <a:r>
              <a:rPr lang="fr-FR" sz="2400" dirty="0" smtClean="0"/>
              <a:t>25 octobre : vote de l’enveloppe Formation en CFVU</a:t>
            </a:r>
          </a:p>
          <a:p>
            <a:pPr lvl="1" algn="just">
              <a:buBlip>
                <a:blip r:embed="rId2"/>
              </a:buBlip>
            </a:pPr>
            <a:r>
              <a:rPr lang="fr-FR" sz="2400" b="1" dirty="0" smtClean="0"/>
              <a:t>26 octobre </a:t>
            </a:r>
            <a:r>
              <a:rPr lang="fr-FR" sz="2400" dirty="0" smtClean="0"/>
              <a:t>: Vote des grandes masses sur la base des orientations présentées au CA de juillet</a:t>
            </a:r>
            <a:endParaRPr lang="fr-FR" sz="2400" dirty="0"/>
          </a:p>
        </p:txBody>
      </p:sp>
    </p:spTree>
    <p:extLst>
      <p:ext uri="{BB962C8B-B14F-4D97-AF65-F5344CB8AC3E}">
        <p14:creationId xmlns:p14="http://schemas.microsoft.com/office/powerpoint/2010/main" val="3692584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96752"/>
            <a:ext cx="8229600" cy="4929411"/>
          </a:xfrm>
        </p:spPr>
        <p:txBody>
          <a:bodyPr/>
          <a:lstStyle/>
          <a:p>
            <a:pPr lvl="1" algn="just">
              <a:buBlip>
                <a:blip r:embed="rId2"/>
              </a:buBlip>
            </a:pPr>
            <a:endParaRPr lang="fr-FR" sz="2400" dirty="0"/>
          </a:p>
          <a:p>
            <a:pPr lvl="1" algn="just">
              <a:buBlip>
                <a:blip r:embed="rId2"/>
              </a:buBlip>
            </a:pPr>
            <a:r>
              <a:rPr lang="fr-FR" sz="2400" dirty="0" smtClean="0"/>
              <a:t>16 </a:t>
            </a:r>
            <a:r>
              <a:rPr lang="fr-FR" sz="2400" dirty="0"/>
              <a:t>novembre : Fin saisie dans GFC Budget </a:t>
            </a:r>
            <a:r>
              <a:rPr lang="fr-FR" sz="2400" dirty="0" smtClean="0"/>
              <a:t>par les référents financiers</a:t>
            </a:r>
            <a:endParaRPr lang="fr-FR" sz="2400" dirty="0"/>
          </a:p>
          <a:p>
            <a:pPr lvl="1" algn="just">
              <a:buBlip>
                <a:blip r:embed="rId2"/>
              </a:buBlip>
            </a:pPr>
            <a:r>
              <a:rPr lang="fr-FR" sz="2400" dirty="0" smtClean="0"/>
              <a:t>19 </a:t>
            </a:r>
            <a:r>
              <a:rPr lang="fr-FR" sz="2400" dirty="0"/>
              <a:t>novembre – </a:t>
            </a:r>
            <a:r>
              <a:rPr lang="fr-FR" sz="2400" dirty="0" smtClean="0"/>
              <a:t>7 </a:t>
            </a:r>
            <a:r>
              <a:rPr lang="fr-FR" sz="2400" dirty="0"/>
              <a:t>décembre : </a:t>
            </a:r>
            <a:r>
              <a:rPr lang="fr-FR" sz="2400" dirty="0" smtClean="0"/>
              <a:t>Consolidation </a:t>
            </a:r>
            <a:r>
              <a:rPr lang="fr-FR" sz="2400" dirty="0"/>
              <a:t>du BI par la DAF</a:t>
            </a:r>
          </a:p>
          <a:p>
            <a:pPr lvl="1" algn="just">
              <a:buBlip>
                <a:blip r:embed="rId2"/>
              </a:buBlip>
            </a:pPr>
            <a:r>
              <a:rPr lang="fr-FR" sz="2400" dirty="0"/>
              <a:t> 7</a:t>
            </a:r>
            <a:r>
              <a:rPr lang="fr-FR" sz="2400" dirty="0" smtClean="0"/>
              <a:t> </a:t>
            </a:r>
            <a:r>
              <a:rPr lang="fr-FR" sz="2400" dirty="0"/>
              <a:t>décembre : Envoi </a:t>
            </a:r>
            <a:r>
              <a:rPr lang="fr-FR" sz="2400" dirty="0" smtClean="0"/>
              <a:t>Rectorat</a:t>
            </a:r>
          </a:p>
          <a:p>
            <a:pPr lvl="1" algn="just">
              <a:buBlip>
                <a:blip r:embed="rId2"/>
              </a:buBlip>
            </a:pPr>
            <a:r>
              <a:rPr lang="fr-FR" sz="2400" dirty="0" smtClean="0"/>
              <a:t>11 décembre : Présentation du Budget aux tutelles (Rectorat et DRFIP)</a:t>
            </a:r>
            <a:endParaRPr lang="fr-FR" sz="2400" dirty="0"/>
          </a:p>
          <a:p>
            <a:pPr lvl="1" algn="just">
              <a:buBlip>
                <a:blip r:embed="rId2"/>
              </a:buBlip>
            </a:pPr>
            <a:r>
              <a:rPr lang="fr-FR" sz="2400" b="1" dirty="0" smtClean="0">
                <a:solidFill>
                  <a:schemeClr val="accent6">
                    <a:lumMod val="75000"/>
                  </a:schemeClr>
                </a:solidFill>
              </a:rPr>
              <a:t>21 </a:t>
            </a:r>
            <a:r>
              <a:rPr lang="fr-FR" sz="2400" b="1" dirty="0">
                <a:solidFill>
                  <a:schemeClr val="accent6">
                    <a:lumMod val="75000"/>
                  </a:schemeClr>
                </a:solidFill>
              </a:rPr>
              <a:t>décembre </a:t>
            </a:r>
            <a:r>
              <a:rPr lang="fr-FR" sz="2400" dirty="0"/>
              <a:t>: Vote CA</a:t>
            </a:r>
          </a:p>
        </p:txBody>
      </p:sp>
    </p:spTree>
    <p:extLst>
      <p:ext uri="{BB962C8B-B14F-4D97-AF65-F5344CB8AC3E}">
        <p14:creationId xmlns:p14="http://schemas.microsoft.com/office/powerpoint/2010/main" val="1211547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764704"/>
            <a:ext cx="8218487" cy="3816424"/>
          </a:xfrm>
        </p:spPr>
        <p:txBody>
          <a:bodyPr rtlCol="0">
            <a:normAutofit/>
          </a:bodyPr>
          <a:lstStyle/>
          <a:p>
            <a:pPr marL="571500" indent="-571500" fontAlgn="auto">
              <a:spcAft>
                <a:spcPts val="0"/>
              </a:spcAft>
              <a:buBlip>
                <a:blip r:embed="rId2"/>
              </a:buBlip>
              <a:defRPr/>
            </a:pPr>
            <a:r>
              <a:rPr lang="fr-FR" dirty="0" smtClean="0"/>
              <a:t>PREVISION DE RECETTES DE FONCTIONNEMENT</a:t>
            </a:r>
            <a:endParaRPr lang="fr-FR" sz="3600" dirty="0"/>
          </a:p>
        </p:txBody>
      </p:sp>
      <p:sp>
        <p:nvSpPr>
          <p:cNvPr id="14339" name="Espace réservé du contenu 2"/>
          <p:cNvSpPr>
            <a:spLocks noGrp="1"/>
          </p:cNvSpPr>
          <p:nvPr>
            <p:ph idx="1"/>
          </p:nvPr>
        </p:nvSpPr>
        <p:spPr/>
        <p:txBody>
          <a:bodyPr numCol="2"/>
          <a:lstStyle/>
          <a:p>
            <a:pPr marL="0" lvl="0" indent="0" fontAlgn="auto">
              <a:spcAft>
                <a:spcPts val="0"/>
              </a:spcAft>
              <a:buNone/>
            </a:pPr>
            <a:endParaRPr lang="fr-FR" sz="1800" dirty="0">
              <a:solidFill>
                <a:prstClr val="black"/>
              </a:solidFill>
            </a:endParaRPr>
          </a:p>
          <a:p>
            <a:endParaRPr lang="fr-FR" dirty="0" smtClean="0"/>
          </a:p>
        </p:txBody>
      </p:sp>
      <p:pic>
        <p:nvPicPr>
          <p:cNvPr id="6" name="Image 5" descr="Mphoto_galerie.png"/>
          <p:cNvPicPr>
            <a:picLocks noChangeAspect="1"/>
          </p:cNvPicPr>
          <p:nvPr/>
        </p:nvPicPr>
        <p:blipFill>
          <a:blip r:embed="rId3" cstate="print"/>
          <a:stretch>
            <a:fillRect/>
          </a:stretch>
        </p:blipFill>
        <p:spPr>
          <a:xfrm>
            <a:off x="4860032" y="4149080"/>
            <a:ext cx="4283968" cy="2768158"/>
          </a:xfrm>
          <a:prstGeom prst="rect">
            <a:avLst/>
          </a:prstGeom>
        </p:spPr>
      </p:pic>
    </p:spTree>
    <p:extLst>
      <p:ext uri="{BB962C8B-B14F-4D97-AF65-F5344CB8AC3E}">
        <p14:creationId xmlns:p14="http://schemas.microsoft.com/office/powerpoint/2010/main" val="293203600"/>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404664"/>
            <a:ext cx="8517632" cy="5976664"/>
          </a:xfrm>
        </p:spPr>
        <p:txBody>
          <a:bodyPr/>
          <a:lstStyle/>
          <a:p>
            <a:pPr marL="342900" lvl="1" indent="-342900" algn="just">
              <a:buFont typeface="Arial" panose="020B0604020202020204" pitchFamily="34" charset="0"/>
              <a:buChar char="•"/>
            </a:pPr>
            <a:r>
              <a:rPr lang="fr-FR" altLang="fr-FR" sz="2400" dirty="0" smtClean="0">
                <a:solidFill>
                  <a:srgbClr val="C00000"/>
                </a:solidFill>
              </a:rPr>
              <a:t>SCSP</a:t>
            </a:r>
            <a:r>
              <a:rPr lang="fr-FR" altLang="fr-FR" sz="2400" dirty="0" smtClean="0"/>
              <a:t>  : 77 128 284 € (Idem que le montant présenté au DOB sauf un ajustement à la baisse de  72 726 €  - 2 CD ENS financés par l’ENS)</a:t>
            </a:r>
          </a:p>
          <a:p>
            <a:pPr marL="0" lvl="1" indent="0" algn="just">
              <a:buNone/>
            </a:pPr>
            <a:endParaRPr lang="fr-FR" altLang="fr-FR" sz="2400" dirty="0" smtClean="0"/>
          </a:p>
          <a:p>
            <a:pPr marL="342900" lvl="1" indent="-342900" algn="just">
              <a:buFont typeface="Arial" panose="020B0604020202020204" pitchFamily="34" charset="0"/>
              <a:buChar char="•"/>
            </a:pPr>
            <a:r>
              <a:rPr lang="fr-FR" altLang="fr-FR" sz="2400" dirty="0" smtClean="0">
                <a:solidFill>
                  <a:srgbClr val="C00000"/>
                </a:solidFill>
              </a:rPr>
              <a:t>Droits d’inscription </a:t>
            </a:r>
            <a:r>
              <a:rPr lang="fr-FR" altLang="fr-FR" sz="2400" dirty="0" smtClean="0"/>
              <a:t>: 2 070 000 € (en baisse par rapport aux prévisions de DOB où nous attendions 800 étudiants de plus à la rentrée. Finalement nous n’en n’avons constaté que 113 supplémentaires)</a:t>
            </a:r>
          </a:p>
          <a:p>
            <a:pPr marL="0" lvl="1" indent="0" algn="just">
              <a:buNone/>
            </a:pPr>
            <a:endParaRPr lang="fr-FR" altLang="fr-FR" sz="2400" dirty="0" smtClean="0"/>
          </a:p>
          <a:p>
            <a:pPr marL="342900" lvl="1" indent="-342900" algn="just">
              <a:buFont typeface="Arial" panose="020B0604020202020204" pitchFamily="34" charset="0"/>
              <a:buChar char="•"/>
            </a:pPr>
            <a:r>
              <a:rPr lang="fr-FR" altLang="fr-FR" sz="2400" dirty="0" smtClean="0">
                <a:solidFill>
                  <a:srgbClr val="C00000"/>
                </a:solidFill>
              </a:rPr>
              <a:t>Formation continue et Droits propres </a:t>
            </a:r>
            <a:r>
              <a:rPr lang="fr-FR" altLang="fr-FR" sz="2400" dirty="0" smtClean="0"/>
              <a:t>: 1 780 734 € (les droits du DEFLE sont en progression, suppression des droits sport et culture et FSDIE, légère augmentation de la formation continue)</a:t>
            </a:r>
          </a:p>
          <a:p>
            <a:pPr marL="342900" lvl="1" indent="-342900" algn="just">
              <a:buFont typeface="Arial" panose="020B0604020202020204" pitchFamily="34" charset="0"/>
              <a:buChar char="•"/>
            </a:pPr>
            <a:endParaRPr lang="fr-FR" altLang="fr-FR" sz="2400" dirty="0" smtClean="0"/>
          </a:p>
          <a:p>
            <a:pPr marL="342900" lvl="1" indent="-342900" algn="just">
              <a:buFont typeface="Arial" panose="020B0604020202020204" pitchFamily="34" charset="0"/>
              <a:buChar char="•"/>
            </a:pPr>
            <a:endParaRPr lang="fr-FR" altLang="fr-FR" sz="2400" dirty="0" smtClean="0"/>
          </a:p>
          <a:p>
            <a:pPr marL="342900" lvl="1" indent="-342900" algn="just">
              <a:buFont typeface="Arial" panose="020B0604020202020204" pitchFamily="34" charset="0"/>
              <a:buChar char="•"/>
            </a:pPr>
            <a:endParaRPr lang="fr-FR" altLang="fr-FR" sz="2000" dirty="0"/>
          </a:p>
          <a:p>
            <a:pPr marL="342900" lvl="1" indent="-342900" algn="just">
              <a:buFont typeface="Arial" panose="020B0604020202020204" pitchFamily="34" charset="0"/>
              <a:buChar char="•"/>
            </a:pPr>
            <a:endParaRPr lang="fr-FR" altLang="fr-FR" sz="2400" dirty="0" smtClean="0"/>
          </a:p>
          <a:p>
            <a:pPr>
              <a:buFontTx/>
              <a:buChar char="-"/>
            </a:pPr>
            <a:endParaRPr lang="fr-FR" dirty="0" smtClean="0"/>
          </a:p>
          <a:p>
            <a:pPr marL="0" indent="0">
              <a:buNone/>
            </a:pPr>
            <a:r>
              <a:rPr lang="fr-FR" dirty="0"/>
              <a:t>	</a:t>
            </a:r>
            <a:endParaRPr lang="fr-FR" dirty="0" smtClean="0"/>
          </a:p>
        </p:txBody>
      </p:sp>
    </p:spTree>
    <p:extLst>
      <p:ext uri="{BB962C8B-B14F-4D97-AF65-F5344CB8AC3E}">
        <p14:creationId xmlns:p14="http://schemas.microsoft.com/office/powerpoint/2010/main" val="3649303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404664"/>
            <a:ext cx="8517632" cy="5976664"/>
          </a:xfrm>
        </p:spPr>
        <p:txBody>
          <a:bodyPr/>
          <a:lstStyle/>
          <a:p>
            <a:pPr marL="342900" lvl="1" indent="-342900" algn="just">
              <a:buFont typeface="Arial" panose="020B0604020202020204" pitchFamily="34" charset="0"/>
              <a:buChar char="•"/>
            </a:pPr>
            <a:r>
              <a:rPr lang="fr-FR" altLang="fr-FR" sz="2400" dirty="0" smtClean="0">
                <a:solidFill>
                  <a:srgbClr val="C00000"/>
                </a:solidFill>
              </a:rPr>
              <a:t>Taxe d’apprentissage </a:t>
            </a:r>
            <a:r>
              <a:rPr lang="fr-FR" altLang="fr-FR" sz="2400" dirty="0" smtClean="0"/>
              <a:t>: prévision à la baisse pour l’établissement ( 88 000 € soit environ 50</a:t>
            </a:r>
            <a:r>
              <a:rPr lang="fr-FR" altLang="fr-FR" sz="2400" dirty="0"/>
              <a:t>% de l’exécuté 2018 </a:t>
            </a:r>
            <a:r>
              <a:rPr lang="fr-FR" altLang="fr-FR" sz="2400" dirty="0" smtClean="0"/>
              <a:t>) mais en hausse pour le CFA pour tenir compte des dernières informations sur la réforme (50% de l’exécuté 2018 pour l’établissement soit une diminution de 62 000 € )</a:t>
            </a:r>
          </a:p>
          <a:p>
            <a:pPr marL="342900" lvl="1" indent="-342900" algn="just">
              <a:buFont typeface="Arial" panose="020B0604020202020204" pitchFamily="34" charset="0"/>
              <a:buChar char="•"/>
            </a:pPr>
            <a:endParaRPr lang="fr-FR" altLang="fr-FR" sz="2400" dirty="0" smtClean="0"/>
          </a:p>
          <a:p>
            <a:pPr marL="342900" lvl="1" indent="-342900" algn="just">
              <a:buFont typeface="Arial" panose="020B0604020202020204" pitchFamily="34" charset="0"/>
              <a:buChar char="•"/>
            </a:pPr>
            <a:r>
              <a:rPr lang="fr-FR" altLang="fr-FR" sz="2400" dirty="0" smtClean="0">
                <a:solidFill>
                  <a:srgbClr val="C00000"/>
                </a:solidFill>
              </a:rPr>
              <a:t>Participation du CFA au budget de l’établissement : </a:t>
            </a:r>
            <a:r>
              <a:rPr lang="fr-FR" altLang="fr-FR" sz="2400" dirty="0" smtClean="0"/>
              <a:t>126 566 €, en nette augmentation, pour tenir compte du nouveau modèle économique du CFA . Les heures effectuées dans les formations dans lesquelles sont présents des apprentis sont désormais valorisées à coût complet. </a:t>
            </a:r>
          </a:p>
          <a:p>
            <a:pPr marL="342900" lvl="1" indent="-342900" algn="just">
              <a:buFont typeface="Arial" panose="020B0604020202020204" pitchFamily="34" charset="0"/>
              <a:buChar char="•"/>
            </a:pPr>
            <a:endParaRPr lang="fr-FR" altLang="fr-FR" sz="2400" dirty="0" smtClean="0"/>
          </a:p>
          <a:p>
            <a:pPr marL="342900" lvl="1" indent="-342900" algn="just">
              <a:buFont typeface="Arial" panose="020B0604020202020204" pitchFamily="34" charset="0"/>
              <a:buChar char="•"/>
            </a:pPr>
            <a:endParaRPr lang="fr-FR" altLang="fr-FR" sz="2000" dirty="0"/>
          </a:p>
          <a:p>
            <a:pPr marL="342900" lvl="1" indent="-342900" algn="just">
              <a:buFont typeface="Arial" panose="020B0604020202020204" pitchFamily="34" charset="0"/>
              <a:buChar char="•"/>
            </a:pPr>
            <a:endParaRPr lang="fr-FR" altLang="fr-FR" sz="2400" dirty="0" smtClean="0"/>
          </a:p>
          <a:p>
            <a:pPr>
              <a:buFontTx/>
              <a:buChar char="-"/>
            </a:pPr>
            <a:endParaRPr lang="fr-FR" dirty="0" smtClean="0"/>
          </a:p>
          <a:p>
            <a:pPr marL="0" indent="0">
              <a:buNone/>
            </a:pPr>
            <a:r>
              <a:rPr lang="fr-FR" dirty="0"/>
              <a:t>	</a:t>
            </a:r>
            <a:endParaRPr lang="fr-FR" dirty="0" smtClean="0"/>
          </a:p>
        </p:txBody>
      </p:sp>
    </p:spTree>
    <p:extLst>
      <p:ext uri="{BB962C8B-B14F-4D97-AF65-F5344CB8AC3E}">
        <p14:creationId xmlns:p14="http://schemas.microsoft.com/office/powerpoint/2010/main" val="2695845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404664"/>
            <a:ext cx="8517632" cy="5976664"/>
          </a:xfrm>
        </p:spPr>
        <p:txBody>
          <a:bodyPr/>
          <a:lstStyle/>
          <a:p>
            <a:pPr marL="342900" lvl="1" indent="-342900" algn="just">
              <a:buFont typeface="Arial" panose="020B0604020202020204" pitchFamily="34" charset="0"/>
              <a:buChar char="•"/>
            </a:pPr>
            <a:r>
              <a:rPr lang="fr-FR" altLang="fr-FR" sz="2400" dirty="0" smtClean="0">
                <a:solidFill>
                  <a:srgbClr val="C00000"/>
                </a:solidFill>
              </a:rPr>
              <a:t>Antenne Agen </a:t>
            </a:r>
            <a:r>
              <a:rPr lang="fr-FR" altLang="fr-FR" sz="2400" dirty="0" smtClean="0"/>
              <a:t>: subvention en baisse de 30 000 € (passage de 78 000 à 37 000 e en 3 ans)</a:t>
            </a:r>
          </a:p>
          <a:p>
            <a:pPr marL="342900" lvl="1" indent="-342900" algn="just">
              <a:buFont typeface="Arial" panose="020B0604020202020204" pitchFamily="34" charset="0"/>
              <a:buChar char="•"/>
            </a:pPr>
            <a:endParaRPr lang="fr-FR" altLang="fr-FR" sz="2400" dirty="0" smtClean="0"/>
          </a:p>
          <a:p>
            <a:pPr marL="342900" lvl="1" indent="-342900" algn="just">
              <a:buFont typeface="Arial" panose="020B0604020202020204" pitchFamily="34" charset="0"/>
              <a:buChar char="•"/>
            </a:pPr>
            <a:r>
              <a:rPr lang="fr-FR" altLang="fr-FR" sz="2400" dirty="0" smtClean="0">
                <a:solidFill>
                  <a:srgbClr val="C00000"/>
                </a:solidFill>
              </a:rPr>
              <a:t>CVEC : </a:t>
            </a:r>
            <a:r>
              <a:rPr lang="fr-FR" altLang="fr-FR" sz="2400" dirty="0" smtClean="0"/>
              <a:t>Idem prévision du DOB soit 615 000 €</a:t>
            </a:r>
          </a:p>
          <a:p>
            <a:pPr marL="342900" lvl="1" indent="-342900" algn="just">
              <a:buFont typeface="Arial" panose="020B0604020202020204" pitchFamily="34" charset="0"/>
              <a:buChar char="•"/>
            </a:pPr>
            <a:endParaRPr lang="fr-FR" altLang="fr-FR" sz="2400" dirty="0" smtClean="0"/>
          </a:p>
          <a:p>
            <a:pPr marL="342900" lvl="1" indent="-342900" algn="just">
              <a:buFont typeface="Arial" panose="020B0604020202020204" pitchFamily="34" charset="0"/>
              <a:buChar char="•"/>
            </a:pPr>
            <a:r>
              <a:rPr lang="fr-FR" altLang="fr-FR" sz="2400" dirty="0" smtClean="0">
                <a:solidFill>
                  <a:srgbClr val="C00000"/>
                </a:solidFill>
              </a:rPr>
              <a:t>Frais de gestion sur les prestations et les contrats de Recherche </a:t>
            </a:r>
            <a:r>
              <a:rPr lang="fr-FR" altLang="fr-FR" sz="2400" dirty="0" smtClean="0"/>
              <a:t>: délégation dès le budget initial ( en augmentation de 105 566 € )</a:t>
            </a:r>
          </a:p>
          <a:p>
            <a:pPr marL="342900" lvl="1" indent="-342900" algn="just">
              <a:buFont typeface="Arial" panose="020B0604020202020204" pitchFamily="34" charset="0"/>
              <a:buChar char="•"/>
            </a:pPr>
            <a:endParaRPr lang="fr-FR" altLang="fr-FR" sz="2400" dirty="0" smtClean="0"/>
          </a:p>
          <a:p>
            <a:pPr marL="342900" lvl="1" indent="-342900" algn="just">
              <a:buFont typeface="Arial" panose="020B0604020202020204" pitchFamily="34" charset="0"/>
              <a:buChar char="•"/>
            </a:pPr>
            <a:endParaRPr lang="fr-FR" altLang="fr-FR" sz="2400" dirty="0" smtClean="0"/>
          </a:p>
          <a:p>
            <a:pPr marL="342900" lvl="1" indent="-342900" algn="just">
              <a:buFont typeface="Arial" panose="020B0604020202020204" pitchFamily="34" charset="0"/>
              <a:buChar char="•"/>
            </a:pPr>
            <a:endParaRPr lang="fr-FR" altLang="fr-FR" sz="2000" dirty="0"/>
          </a:p>
          <a:p>
            <a:pPr marL="342900" lvl="1" indent="-342900" algn="just">
              <a:buFont typeface="Arial" panose="020B0604020202020204" pitchFamily="34" charset="0"/>
              <a:buChar char="•"/>
            </a:pPr>
            <a:endParaRPr lang="fr-FR" altLang="fr-FR" sz="2400" dirty="0" smtClean="0"/>
          </a:p>
          <a:p>
            <a:pPr>
              <a:buFontTx/>
              <a:buChar char="-"/>
            </a:pPr>
            <a:endParaRPr lang="fr-FR" dirty="0" smtClean="0"/>
          </a:p>
          <a:p>
            <a:pPr marL="0" indent="0">
              <a:buNone/>
            </a:pPr>
            <a:r>
              <a:rPr lang="fr-FR" dirty="0"/>
              <a:t>	</a:t>
            </a:r>
            <a:endParaRPr lang="fr-FR" dirty="0" smtClean="0"/>
          </a:p>
        </p:txBody>
      </p:sp>
    </p:spTree>
    <p:extLst>
      <p:ext uri="{BB962C8B-B14F-4D97-AF65-F5344CB8AC3E}">
        <p14:creationId xmlns:p14="http://schemas.microsoft.com/office/powerpoint/2010/main" val="3408761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3033" y="2040562"/>
            <a:ext cx="8424167" cy="1728192"/>
          </a:xfrm>
        </p:spPr>
        <p:txBody>
          <a:bodyPr rtlCol="0">
            <a:normAutofit/>
          </a:bodyPr>
          <a:lstStyle/>
          <a:p>
            <a:pPr marL="571500" indent="-571500" fontAlgn="auto">
              <a:spcAft>
                <a:spcPts val="0"/>
              </a:spcAft>
              <a:buBlip>
                <a:blip r:embed="rId2"/>
              </a:buBlip>
              <a:defRPr/>
            </a:pPr>
            <a:r>
              <a:rPr lang="fr-FR" dirty="0" smtClean="0"/>
              <a:t>PREVISIONS</a:t>
            </a:r>
            <a:r>
              <a:rPr lang="fr-FR" sz="4000" dirty="0" smtClean="0"/>
              <a:t> DE DEPENSES DE FONCTIONNEMENT</a:t>
            </a:r>
            <a:endParaRPr lang="fr-FR" sz="4000" dirty="0"/>
          </a:p>
        </p:txBody>
      </p:sp>
      <p:sp>
        <p:nvSpPr>
          <p:cNvPr id="14339" name="Espace réservé du contenu 2"/>
          <p:cNvSpPr>
            <a:spLocks noGrp="1"/>
          </p:cNvSpPr>
          <p:nvPr>
            <p:ph idx="1"/>
          </p:nvPr>
        </p:nvSpPr>
        <p:spPr>
          <a:xfrm>
            <a:off x="389694" y="2066494"/>
            <a:ext cx="8754306" cy="4352925"/>
          </a:xfrm>
        </p:spPr>
        <p:txBody>
          <a:bodyPr/>
          <a:lstStyle/>
          <a:p>
            <a:pPr marL="0" lvl="0" indent="0" fontAlgn="auto">
              <a:spcAft>
                <a:spcPts val="0"/>
              </a:spcAft>
              <a:buNone/>
            </a:pPr>
            <a:endParaRPr lang="fr-FR" sz="2000" dirty="0" smtClean="0">
              <a:solidFill>
                <a:prstClr val="black"/>
              </a:solidFill>
            </a:endParaRPr>
          </a:p>
          <a:p>
            <a:endParaRPr lang="fr-FR" dirty="0" smtClean="0"/>
          </a:p>
        </p:txBody>
      </p:sp>
      <p:pic>
        <p:nvPicPr>
          <p:cNvPr id="6" name="Image 5" descr="signalétique.png"/>
          <p:cNvPicPr>
            <a:picLocks noChangeAspect="1"/>
          </p:cNvPicPr>
          <p:nvPr/>
        </p:nvPicPr>
        <p:blipFill>
          <a:blip r:embed="rId3" cstate="print"/>
          <a:stretch>
            <a:fillRect/>
          </a:stretch>
        </p:blipFill>
        <p:spPr>
          <a:xfrm>
            <a:off x="3155735" y="5034360"/>
            <a:ext cx="5988265" cy="1823640"/>
          </a:xfrm>
          <a:prstGeom prst="rect">
            <a:avLst/>
          </a:prstGeom>
        </p:spPr>
      </p:pic>
    </p:spTree>
    <p:extLst>
      <p:ext uri="{BB962C8B-B14F-4D97-AF65-F5344CB8AC3E}">
        <p14:creationId xmlns:p14="http://schemas.microsoft.com/office/powerpoint/2010/main" val="2431313926"/>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modele_powerpointUBM_bas</Template>
  <TotalTime>3343</TotalTime>
  <Words>1143</Words>
  <Application>Microsoft Office PowerPoint</Application>
  <PresentationFormat>Affichage à l'écran (4:3)</PresentationFormat>
  <Paragraphs>129</Paragraphs>
  <Slides>25</Slides>
  <Notes>2</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25</vt:i4>
      </vt:variant>
    </vt:vector>
  </HeadingPairs>
  <TitlesOfParts>
    <vt:vector size="28" baseType="lpstr">
      <vt:lpstr>Arial</vt:lpstr>
      <vt:lpstr>Calibri</vt:lpstr>
      <vt:lpstr>Thème Office</vt:lpstr>
      <vt:lpstr>GRANDES MASSES 2019</vt:lpstr>
      <vt:lpstr>Processus d’élaboration budgétaire</vt:lpstr>
      <vt:lpstr>Présentation PowerPoint</vt:lpstr>
      <vt:lpstr>Présentation PowerPoint</vt:lpstr>
      <vt:lpstr>PREVISION DE RECETTES DE FONCTIONNEMENT</vt:lpstr>
      <vt:lpstr>Présentation PowerPoint</vt:lpstr>
      <vt:lpstr>Présentation PowerPoint</vt:lpstr>
      <vt:lpstr>Présentation PowerPoint</vt:lpstr>
      <vt:lpstr>PREVISIONS DE DEPENSES DE FONCTIONNEMENT</vt:lpstr>
      <vt:lpstr> Enveloppe PERSONNEL</vt:lpstr>
      <vt:lpstr>Augmentation= 1 515 073 € (PM hausse de la SCSP 1 159 463 €) </vt:lpstr>
      <vt:lpstr>Présentation PowerPoint</vt:lpstr>
      <vt:lpstr> ENVELOPPE DE FONCTIONNEMENT </vt:lpstr>
      <vt:lpstr>Enveloppe Recherche</vt:lpstr>
      <vt:lpstr>Enveloppe Formation</vt:lpstr>
      <vt:lpstr>Les autres grandes variations par rapport à 2018</vt:lpstr>
      <vt:lpstr>Les autres grandes variations par rapport à 2018</vt:lpstr>
      <vt:lpstr>Les autres grandes variations par rapport à 2018</vt:lpstr>
      <vt:lpstr>PREVISIONS DE DEPENSES D’INVESTISSEMENT</vt:lpstr>
      <vt:lpstr>Présentation PowerPoint</vt:lpstr>
      <vt:lpstr>Présentation PowerPoint</vt:lpstr>
      <vt:lpstr>Présentation PowerPoint</vt:lpstr>
      <vt:lpstr>Présentation PowerPoint</vt:lpstr>
      <vt:lpstr>POINT DE VIGILANCE</vt:lpstr>
      <vt:lpstr>POINT DE VIGILANCE</vt:lpstr>
    </vt:vector>
  </TitlesOfParts>
  <Company>UB3</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débat d’orientation budgétaire</dc:title>
  <dc:creator>SARAH ONILLON</dc:creator>
  <cp:lastModifiedBy>SARAH ONILLON</cp:lastModifiedBy>
  <cp:revision>221</cp:revision>
  <cp:lastPrinted>2017-10-19T13:15:30Z</cp:lastPrinted>
  <dcterms:created xsi:type="dcterms:W3CDTF">2014-10-27T16:26:15Z</dcterms:created>
  <dcterms:modified xsi:type="dcterms:W3CDTF">2018-10-24T13:33:46Z</dcterms:modified>
</cp:coreProperties>
</file>