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94" autoAdjust="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ontaigne.u-bordeaux-montaigne.fr\services\DGS\Handicap\FIPHFP%20CONVENTION%202018-2020\Graph%20effectifs%20BOE-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ontaigne.u-bordeaux-montaigne.fr\services\DGS\Handicap\FIPHFP%20CONVENTION%202018-2020\Graph%20effectifs%20BOE-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ontaigne.u-bordeaux-montaigne.fr\services\DGS\Handicap\FIPHFP%20CONVENTION%202018-2020\Graph%20effectifs%20BOE-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ontaigne.u-bordeaux-montaigne.fr\services\DGS\Handicap\FIPHFP%20CONVENTION%202018-2020\Graph%20effectifs%20BOE-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ontaigne.u-bordeaux-montaigne.fr\services\DGS\Handicap\FIPHFP%20CONVENTION%202018-2020\Graph%20effectifs%20BOE-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[Graph effectifs BOE-3.xlsx]Par handicap 15 16 17!Tableau croisé dynamique3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Répartition par handicap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5.713365690399811E-2"/>
          <c:y val="0.14917072230992898"/>
          <c:w val="0.66427929147745413"/>
          <c:h val="0.76767914895979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 handicap 15 16 17'!$B$5</c:f>
              <c:strCache>
                <c:ptCount val="1"/>
                <c:pt idx="0">
                  <c:v> Moteur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 handicap 15 16 17'!$A$6:$A$9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handicap 15 16 17'!$B$6:$B$9</c:f>
              <c:numCache>
                <c:formatCode>General</c:formatCode>
                <c:ptCount val="3"/>
                <c:pt idx="0">
                  <c:v>22</c:v>
                </c:pt>
                <c:pt idx="1">
                  <c:v>23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B9-40A7-A8FC-011A2BD6610F}"/>
            </c:ext>
          </c:extLst>
        </c:ser>
        <c:ser>
          <c:idx val="1"/>
          <c:order val="1"/>
          <c:tx>
            <c:strRef>
              <c:f>'Par handicap 15 16 17'!$C$5</c:f>
              <c:strCache>
                <c:ptCount val="1"/>
                <c:pt idx="0">
                  <c:v> Auditif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 handicap 15 16 17'!$A$6:$A$9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handicap 15 16 17'!$C$6:$C$9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B9-40A7-A8FC-011A2BD6610F}"/>
            </c:ext>
          </c:extLst>
        </c:ser>
        <c:ser>
          <c:idx val="2"/>
          <c:order val="2"/>
          <c:tx>
            <c:strRef>
              <c:f>'Par handicap 15 16 17'!$D$5</c:f>
              <c:strCache>
                <c:ptCount val="1"/>
                <c:pt idx="0">
                  <c:v> Visuel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 handicap 15 16 17'!$A$6:$A$9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handicap 15 16 17'!$D$6:$D$9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B9-40A7-A8FC-011A2BD6610F}"/>
            </c:ext>
          </c:extLst>
        </c:ser>
        <c:ser>
          <c:idx val="3"/>
          <c:order val="3"/>
          <c:tx>
            <c:strRef>
              <c:f>'Par handicap 15 16 17'!$E$5</c:f>
              <c:strCache>
                <c:ptCount val="1"/>
                <c:pt idx="0">
                  <c:v> Maladie chronique invalidante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 handicap 15 16 17'!$A$6:$A$9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handicap 15 16 17'!$E$6:$E$9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B9-40A7-A8FC-011A2BD6610F}"/>
            </c:ext>
          </c:extLst>
        </c:ser>
        <c:ser>
          <c:idx val="4"/>
          <c:order val="4"/>
          <c:tx>
            <c:strRef>
              <c:f>'Par handicap 15 16 17'!$F$5</c:f>
              <c:strCache>
                <c:ptCount val="1"/>
                <c:pt idx="0">
                  <c:v> Psychique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 handicap 15 16 17'!$A$6:$A$9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handicap 15 16 17'!$F$6:$F$9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B9-40A7-A8FC-011A2BD6610F}"/>
            </c:ext>
          </c:extLst>
        </c:ser>
        <c:ser>
          <c:idx val="5"/>
          <c:order val="5"/>
          <c:tx>
            <c:strRef>
              <c:f>'Par handicap 15 16 17'!$G$5</c:f>
              <c:strCache>
                <c:ptCount val="1"/>
                <c:pt idx="0">
                  <c:v> Autre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 handicap 15 16 17'!$A$6:$A$9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handicap 15 16 17'!$G$6:$G$9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B9-40A7-A8FC-011A2BD6610F}"/>
            </c:ext>
          </c:extLst>
        </c:ser>
        <c:ser>
          <c:idx val="6"/>
          <c:order val="6"/>
          <c:tx>
            <c:strRef>
              <c:f>'Par handicap 15 16 17'!$H$5</c:f>
              <c:strCache>
                <c:ptCount val="1"/>
                <c:pt idx="0">
                  <c:v> Non renseigné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 handicap 15 16 17'!$A$6:$A$9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handicap 15 16 17'!$H$6:$H$9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B9-40A7-A8FC-011A2BD661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261056"/>
        <c:axId val="119262592"/>
      </c:barChart>
      <c:catAx>
        <c:axId val="119261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262592"/>
        <c:crosses val="autoZero"/>
        <c:auto val="1"/>
        <c:lblAlgn val="ctr"/>
        <c:lblOffset val="100"/>
        <c:noMultiLvlLbl val="0"/>
      </c:catAx>
      <c:valAx>
        <c:axId val="11926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26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125424866928458"/>
          <c:y val="9.1952531237038934E-2"/>
          <c:w val="0.23229075532225135"/>
          <c:h val="0.77182594555941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[Graph effectifs BOE-3.xlsx]Base de création graph!Tableau croisé dynamique3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Répartition des BOE par âge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'Base de création graph'!$B$5</c:f>
              <c:strCache>
                <c:ptCount val="1"/>
                <c:pt idx="0">
                  <c:v> Plus de 55 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'Base de création graph'!$A$6:$A$9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'Base de création graph'!$B$6:$B$9</c:f>
              <c:numCache>
                <c:formatCode>General</c:formatCode>
                <c:ptCount val="3"/>
                <c:pt idx="0">
                  <c:v>11</c:v>
                </c:pt>
                <c:pt idx="1">
                  <c:v>13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EF-4975-A709-DFF1CE515039}"/>
            </c:ext>
          </c:extLst>
        </c:ser>
        <c:ser>
          <c:idx val="1"/>
          <c:order val="1"/>
          <c:tx>
            <c:strRef>
              <c:f>'Base de création graph'!$C$5</c:f>
              <c:strCache>
                <c:ptCount val="1"/>
                <c:pt idx="0">
                  <c:v> 41-55 ans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'Base de création graph'!$A$6:$A$9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'Base de création graph'!$C$6:$C$9</c:f>
              <c:numCache>
                <c:formatCode>General</c:formatCode>
                <c:ptCount val="3"/>
                <c:pt idx="0">
                  <c:v>19</c:v>
                </c:pt>
                <c:pt idx="1">
                  <c:v>20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EF-4975-A709-DFF1CE515039}"/>
            </c:ext>
          </c:extLst>
        </c:ser>
        <c:ser>
          <c:idx val="2"/>
          <c:order val="2"/>
          <c:tx>
            <c:strRef>
              <c:f>'Base de création graph'!$D$5</c:f>
              <c:strCache>
                <c:ptCount val="1"/>
                <c:pt idx="0">
                  <c:v> 25-40 ans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'Base de création graph'!$A$6:$A$9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'Base de création graph'!$D$6:$D$9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EF-4975-A709-DFF1CE515039}"/>
            </c:ext>
          </c:extLst>
        </c:ser>
        <c:ser>
          <c:idx val="3"/>
          <c:order val="3"/>
          <c:tx>
            <c:strRef>
              <c:f>'Base de création graph'!$E$5</c:f>
              <c:strCache>
                <c:ptCount val="1"/>
                <c:pt idx="0">
                  <c:v> -25 ans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'Base de création graph'!$A$6:$A$9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'Base de création graph'!$E$6:$E$9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EF-4975-A709-DFF1CE5150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5520768"/>
        <c:axId val="45522304"/>
      </c:barChart>
      <c:catAx>
        <c:axId val="455207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522304"/>
        <c:crosses val="autoZero"/>
        <c:auto val="1"/>
        <c:lblAlgn val="ctr"/>
        <c:lblOffset val="100"/>
        <c:noMultiLvlLbl val="0"/>
      </c:catAx>
      <c:valAx>
        <c:axId val="45522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52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442802401012516"/>
          <c:y val="0.33727011971604814"/>
          <c:w val="0.2094088315362799"/>
          <c:h val="0.37974949333864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pivotSource>
    <c:name>[Graph effectifs BOE-3.xlsx]Par sexe!Tableau croisé dynamique3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Répartition des BOE par genre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c:spPr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 sexe'!$B$5</c:f>
              <c:strCache>
                <c:ptCount val="1"/>
                <c:pt idx="0">
                  <c:v> Femmes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 sexe'!$A$6:$A$9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sexe'!$B$6:$B$9</c:f>
              <c:numCache>
                <c:formatCode>General</c:formatCode>
                <c:ptCount val="3"/>
                <c:pt idx="0">
                  <c:v>18</c:v>
                </c:pt>
                <c:pt idx="1">
                  <c:v>26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2-4F1A-882F-CDF6E6808477}"/>
            </c:ext>
          </c:extLst>
        </c:ser>
        <c:ser>
          <c:idx val="1"/>
          <c:order val="1"/>
          <c:tx>
            <c:strRef>
              <c:f>'Par sexe'!$C$5</c:f>
              <c:strCache>
                <c:ptCount val="1"/>
                <c:pt idx="0">
                  <c:v> Hommes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 sexe'!$A$6:$A$9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sexe'!$C$6:$C$9</c:f>
              <c:numCache>
                <c:formatCode>General</c:formatCode>
                <c:ptCount val="3"/>
                <c:pt idx="0">
                  <c:v>18</c:v>
                </c:pt>
                <c:pt idx="1">
                  <c:v>15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E2-4F1A-882F-CDF6E68084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998016"/>
        <c:axId val="44999808"/>
      </c:barChart>
      <c:catAx>
        <c:axId val="44998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999808"/>
        <c:crosses val="autoZero"/>
        <c:auto val="1"/>
        <c:lblAlgn val="ctr"/>
        <c:lblOffset val="100"/>
        <c:noMultiLvlLbl val="0"/>
      </c:catAx>
      <c:valAx>
        <c:axId val="4499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99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[Graph effectifs BOE-3.xlsx]Par fonction!Tableau croisé dynamique3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Répartition des BOE par grandes catégories de </a:t>
            </a:r>
          </a:p>
          <a:p>
            <a:pPr>
              <a:defRPr sz="1200"/>
            </a:pPr>
            <a:r>
              <a:rPr lang="en-US" sz="1200"/>
              <a:t>fonctions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dLbl>
          <c:idx val="0"/>
          <c:layout>
            <c:manualLayout>
              <c:x val="2.2253129346314324E-2"/>
              <c:y val="-3.4188024984716336E-3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dLbl>
          <c:idx val="0"/>
          <c:layout>
            <c:manualLayout>
              <c:x val="2.5961984237366644E-2"/>
              <c:y val="0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dLbl>
          <c:idx val="0"/>
          <c:layout>
            <c:manualLayout>
              <c:x val="2.7816411682892873E-2"/>
              <c:y val="-1.253546435030879E-16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dLbl>
          <c:idx val="0"/>
          <c:layout>
            <c:manualLayout>
              <c:x val="2.7816411682892873E-2"/>
              <c:y val="-1.253546435030879E-16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dLbl>
          <c:idx val="0"/>
          <c:layout>
            <c:manualLayout>
              <c:x val="2.5961984237366644E-2"/>
              <c:y val="0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dLbl>
          <c:idx val="0"/>
          <c:layout>
            <c:manualLayout>
              <c:x val="2.2253129346314324E-2"/>
              <c:y val="-3.4188024984716336E-3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dLbl>
          <c:idx val="0"/>
          <c:layout>
            <c:manualLayout>
              <c:x val="2.7816411682892873E-2"/>
              <c:y val="-1.253546435030879E-16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dLbl>
          <c:idx val="0"/>
          <c:layout>
            <c:manualLayout>
              <c:x val="2.5961984237366644E-2"/>
              <c:y val="0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dLbl>
          <c:idx val="0"/>
          <c:layout>
            <c:manualLayout>
              <c:x val="2.2253129346314324E-2"/>
              <c:y val="-3.4188024984716336E-3"/>
            </c:manualLayout>
          </c:layout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 fonction'!$B$5</c:f>
              <c:strCache>
                <c:ptCount val="1"/>
                <c:pt idx="0">
                  <c:v> Biatss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 fonction'!$A$6:$A$9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fonction'!$B$6:$B$9</c:f>
              <c:numCache>
                <c:formatCode>General</c:formatCode>
                <c:ptCount val="3"/>
                <c:pt idx="0">
                  <c:v>26</c:v>
                </c:pt>
                <c:pt idx="1">
                  <c:v>32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A6-4DF8-8C0F-570641A4E8A6}"/>
            </c:ext>
          </c:extLst>
        </c:ser>
        <c:ser>
          <c:idx val="1"/>
          <c:order val="1"/>
          <c:tx>
            <c:strRef>
              <c:f>'Par fonction'!$C$5</c:f>
              <c:strCache>
                <c:ptCount val="1"/>
                <c:pt idx="0">
                  <c:v> Enseignants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816411682892873E-2"/>
                  <c:y val="-1.25354643503087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5A6-4DF8-8C0F-570641A4E8A6}"/>
                </c:ext>
              </c:extLst>
            </c:dLbl>
            <c:dLbl>
              <c:idx val="1"/>
              <c:layout>
                <c:manualLayout>
                  <c:x val="2.59619842373666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5A6-4DF8-8C0F-570641A4E8A6}"/>
                </c:ext>
              </c:extLst>
            </c:dLbl>
            <c:dLbl>
              <c:idx val="2"/>
              <c:layout>
                <c:manualLayout>
                  <c:x val="2.2253129346314324E-2"/>
                  <c:y val="-3.4188024984716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5A6-4DF8-8C0F-570641A4E8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 fonction'!$A$6:$A$9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fonction'!$C$6:$C$9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A6-4DF8-8C0F-570641A4E8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566976"/>
        <c:axId val="45698048"/>
      </c:barChart>
      <c:catAx>
        <c:axId val="45566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698048"/>
        <c:crosses val="autoZero"/>
        <c:auto val="1"/>
        <c:lblAlgn val="ctr"/>
        <c:lblOffset val="100"/>
        <c:noMultiLvlLbl val="0"/>
      </c:catAx>
      <c:valAx>
        <c:axId val="4569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56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[Graph effectifs BOE-3.xlsx]Par catégorie!Tableau croisé dynamique3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Repartition des BOE par catégorie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1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 catégorie'!$B$5</c:f>
              <c:strCache>
                <c:ptCount val="1"/>
                <c:pt idx="0">
                  <c:v> Catégorie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 catégorie'!$A$6:$A$9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catégorie'!$B$6:$B$9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C6-4590-A1E2-4803879BA5ED}"/>
            </c:ext>
          </c:extLst>
        </c:ser>
        <c:ser>
          <c:idx val="1"/>
          <c:order val="1"/>
          <c:tx>
            <c:strRef>
              <c:f>'Par catégorie'!$C$5</c:f>
              <c:strCache>
                <c:ptCount val="1"/>
                <c:pt idx="0">
                  <c:v> Catégorie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 catégorie'!$A$6:$A$9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catégorie'!$C$6:$C$9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C6-4590-A1E2-4803879BA5ED}"/>
            </c:ext>
          </c:extLst>
        </c:ser>
        <c:ser>
          <c:idx val="2"/>
          <c:order val="2"/>
          <c:tx>
            <c:strRef>
              <c:f>'Par catégorie'!$D$5</c:f>
              <c:strCache>
                <c:ptCount val="1"/>
                <c:pt idx="0">
                  <c:v> Catégorie 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 catégorie'!$A$6:$A$9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'Par catégorie'!$D$6:$D$9</c:f>
              <c:numCache>
                <c:formatCode>General</c:formatCode>
                <c:ptCount val="3"/>
                <c:pt idx="0">
                  <c:v>21</c:v>
                </c:pt>
                <c:pt idx="1">
                  <c:v>26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C6-4590-A1E2-4803879BA5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1541248"/>
        <c:axId val="151542784"/>
      </c:barChart>
      <c:catAx>
        <c:axId val="15154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1542784"/>
        <c:crosses val="autoZero"/>
        <c:auto val="1"/>
        <c:lblAlgn val="ctr"/>
        <c:lblOffset val="100"/>
        <c:noMultiLvlLbl val="0"/>
      </c:catAx>
      <c:valAx>
        <c:axId val="15154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154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8B3D6-5DB3-46D7-A699-E66E81371622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0B890-290E-4D52-A12F-F2B2B6BDBF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95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0B890-290E-4D52-A12F-F2B2B6BDBF8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1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584176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21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4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92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alphaModFix amt="99000"/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50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52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5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09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1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192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</a:t>
            </a:r>
            <a:r>
              <a:rPr lang="fr-FR" dirty="0" err="1" smtClean="0"/>
              <a:t>lhghghhe</a:t>
            </a:r>
            <a:r>
              <a:rPr lang="fr-FR" dirty="0" smtClean="0"/>
              <a:t>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FBC2-BF73-4C8A-8BD4-353E9A98435E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Université Bordeaux Montaigne</a:t>
            </a:r>
            <a:br>
              <a:rPr lang="fr-FR" dirty="0" smtClean="0"/>
            </a:br>
            <a:r>
              <a:rPr lang="fr-FR" dirty="0" smtClean="0"/>
              <a:t>Domaine universitaire - 33607 Pessac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9B0A-6DA9-40D7-BD9B-B513F9FA35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48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%C3%89tablissement_public_(France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Association_de_gestion_du_fonds_pour_l'insertion_professionnelle_des_personnes_handicap%C3%A9es" TargetMode="External"/><Relationship Id="rId4" Type="http://schemas.openxmlformats.org/officeDocument/2006/relationships/hyperlink" Target="https://fr.wikipedia.org/wiki/Caisse_des_d%C3%A9p%C3%B4ts_et_consignation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584176"/>
          </a:xfrm>
        </p:spPr>
        <p:txBody>
          <a:bodyPr/>
          <a:lstStyle/>
          <a:p>
            <a:r>
              <a:rPr lang="fr-FR" sz="3200" b="1" dirty="0"/>
              <a:t>PROJET DE CONVENTIONNEMENT </a:t>
            </a:r>
            <a:br>
              <a:rPr lang="fr-FR" sz="3200" b="1" dirty="0"/>
            </a:br>
            <a:r>
              <a:rPr lang="fr-FR" sz="3200" b="1" dirty="0"/>
              <a:t>AVEC LE FIPHFP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2018-2021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1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-108520" y="1678491"/>
            <a:ext cx="2947482" cy="4601183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dirty="0"/>
          </a:p>
          <a:p>
            <a:pPr algn="l"/>
            <a:r>
              <a:rPr lang="fr-FR" dirty="0">
                <a:solidFill>
                  <a:schemeClr val="bg1"/>
                </a:solidFill>
              </a:rPr>
              <a:t>La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Convention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avec le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FIPHP</a:t>
            </a:r>
          </a:p>
        </p:txBody>
      </p:sp>
      <p:sp>
        <p:nvSpPr>
          <p:cNvPr id="3" name="Espace réservé du texte 2"/>
          <p:cNvSpPr txBox="1">
            <a:spLocks/>
          </p:cNvSpPr>
          <p:nvPr/>
        </p:nvSpPr>
        <p:spPr>
          <a:xfrm>
            <a:off x="3524579" y="1128172"/>
            <a:ext cx="4503807" cy="53320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/>
              <a:t>Les attendus du conventionnement </a:t>
            </a:r>
          </a:p>
        </p:txBody>
      </p:sp>
      <p:sp>
        <p:nvSpPr>
          <p:cNvPr id="4" name="Espace réservé du contenu 3"/>
          <p:cNvSpPr txBox="1">
            <a:spLocks/>
          </p:cNvSpPr>
          <p:nvPr/>
        </p:nvSpPr>
        <p:spPr>
          <a:xfrm>
            <a:off x="3300201" y="1844824"/>
            <a:ext cx="4952561" cy="40233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une garantie et une sécurisation des financements afin d'avoir une meilleure fluidité dans nos actions ;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une meilleure visibilité en interne et en direction des partenaires extérieurs ;</a:t>
            </a:r>
          </a:p>
          <a:p>
            <a:endParaRPr lang="fr-FR" sz="2000" dirty="0"/>
          </a:p>
          <a:p>
            <a:r>
              <a:rPr lang="fr-FR" sz="2000" dirty="0"/>
              <a:t>une meilleure fédération des acteurs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91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628800"/>
            <a:ext cx="2734905" cy="4601183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l"/>
            <a:endParaRPr lang="fr-FR" altLang="fr-FR" sz="2400" b="1" dirty="0" smtClean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l"/>
            <a:r>
              <a:rPr lang="fr-FR" altLang="fr-FR" sz="2400" b="1" dirty="0" smtClean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Eléments </a:t>
            </a:r>
            <a:r>
              <a:rPr lang="fr-FR" altLang="fr-FR" sz="2400" b="1" dirty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du plan d’action à présenter au FIPHFP en vue d’un conventionnement</a:t>
            </a:r>
            <a:endParaRPr lang="fr-FR" sz="24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734905" y="332656"/>
            <a:ext cx="5976664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lnSpc>
                <a:spcPts val="3600"/>
              </a:lnSpc>
              <a:spcBef>
                <a:spcPct val="20000"/>
              </a:spcBef>
              <a:buSzPct val="100000"/>
              <a:buBlip>
                <a:blip r:embed="rId2"/>
              </a:buBlip>
              <a:defRPr sz="3000" b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528638" indent="3175" eaLnBrk="0" hangingPunct="0">
              <a:lnSpc>
                <a:spcPts val="3000"/>
              </a:lnSpc>
              <a:buChar char="–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806450" indent="-273050" eaLnBrk="0" hangingPunct="0">
              <a:lnSpc>
                <a:spcPts val="3000"/>
              </a:lnSpc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531813" indent="836613" eaLnBrk="0" hangingPunct="0">
              <a:lnSpc>
                <a:spcPts val="3200"/>
              </a:lnSpc>
              <a:buFont typeface="Lucida Grande" pitchFamily="-109" charset="0"/>
              <a:buChar char="-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531813" indent="1293813" eaLnBrk="0" hangingPunct="0">
              <a:lnSpc>
                <a:spcPts val="3200"/>
              </a:lnSpc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9890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14462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9034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23606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SzTx/>
              <a:buNone/>
            </a:pPr>
            <a:r>
              <a:rPr lang="fr-FR" altLang="fr-FR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Le projet pluriannuel d’insertion et de maintien dans l’emploi des personnes en situation de handicap structuré autour de 3 grandes axes :</a:t>
            </a: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SzTx/>
              <a:buNone/>
            </a:pPr>
            <a:endParaRPr lang="fr-FR" altLang="fr-FR" sz="2000" b="0" dirty="0"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fr-FR" altLang="fr-FR" sz="2000" u="sng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1- Présentation des effectifs</a:t>
            </a:r>
            <a:r>
              <a:rPr lang="fr-FR" altLang="fr-FR" sz="2000" b="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de l’employeur public, synthétisant les données issues du bilan social et de la déclaration annuelle des bénéficiaires de l’obligation d’emploi</a:t>
            </a: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SzTx/>
              <a:buNone/>
            </a:pPr>
            <a:endParaRPr lang="fr-FR" altLang="fr-FR" sz="900" b="0" dirty="0">
              <a:latin typeface="+mn-lt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SzTx/>
              <a:buNone/>
            </a:pPr>
            <a:endParaRPr lang="fr-FR" altLang="fr-FR" sz="2000" b="0" dirty="0"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fr-FR" altLang="fr-FR" sz="2000" u="sng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2- Présentation de la politique handicap</a:t>
            </a:r>
            <a:r>
              <a:rPr lang="fr-FR" altLang="fr-FR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de l’employeur, décrivant le dispositif et l’organisation </a:t>
            </a:r>
            <a:r>
              <a:rPr lang="fr-FR" altLang="fr-FR" sz="2000" b="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mise</a:t>
            </a:r>
            <a:r>
              <a:rPr lang="fr-FR" altLang="fr-FR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 en place en matière d’accès à l’emploi et de maintien dans l’emploi de travailleurs en situation de handicap (objectifs, organisation et moyens mobilisés…)</a:t>
            </a: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SzTx/>
              <a:buNone/>
            </a:pPr>
            <a:endParaRPr lang="fr-FR" altLang="fr-FR" sz="900" b="0" dirty="0">
              <a:latin typeface="+mn-lt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SzTx/>
              <a:buNone/>
            </a:pPr>
            <a:endParaRPr lang="fr-FR" altLang="fr-FR" sz="2000" b="0" dirty="0"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fr-FR" altLang="fr-FR" sz="2000" u="sng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3- Présentation détaillée du projet pluriannuel d’actions prévues</a:t>
            </a:r>
            <a:r>
              <a:rPr lang="fr-FR" altLang="fr-FR" sz="2000" b="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altLang="fr-FR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par l’employeur public (+ fiches actions)</a:t>
            </a:r>
          </a:p>
        </p:txBody>
      </p:sp>
    </p:spTree>
    <p:extLst>
      <p:ext uri="{BB962C8B-B14F-4D97-AF65-F5344CB8AC3E}">
        <p14:creationId xmlns:p14="http://schemas.microsoft.com/office/powerpoint/2010/main" val="19910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-1307" y="1700808"/>
            <a:ext cx="2947482" cy="4601183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algn="l"/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algn="l"/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algn="l"/>
            <a:r>
              <a:rPr lang="fr-FR" altLang="fr-FR" sz="24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1- Présentation des effectifs</a:t>
            </a:r>
            <a:endParaRPr lang="fr-FR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946175" y="1340768"/>
            <a:ext cx="5946305" cy="49612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rgbClr val="0070C0"/>
                </a:solidFill>
                <a:latin typeface="Arial"/>
                <a:ea typeface="Times New Roman"/>
              </a:rPr>
              <a:t> </a:t>
            </a:r>
            <a:r>
              <a:rPr lang="fr-FR" sz="1800" b="1" dirty="0">
                <a:solidFill>
                  <a:srgbClr val="0070C0"/>
                </a:solidFill>
                <a:ea typeface="Times New Roman"/>
              </a:rPr>
              <a:t>Données relatives aux effectifs présents</a:t>
            </a:r>
            <a:r>
              <a:rPr lang="fr-FR" sz="1800" b="1" dirty="0">
                <a:ea typeface="Times New Roman"/>
              </a:rPr>
              <a:t> </a:t>
            </a:r>
            <a:endParaRPr lang="fr-FR" sz="1800" b="1" dirty="0" smtClean="0"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fr-FR" sz="1800" b="1" dirty="0">
              <a:ea typeface="Times New Roman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fr-FR" sz="1800" b="1" dirty="0">
                <a:ea typeface="Times New Roman"/>
              </a:rPr>
              <a:t>effectif total rémunéré (ETR),  caractéristiques de l’effectif </a:t>
            </a:r>
            <a:r>
              <a:rPr lang="fr-FR" sz="1800" b="1" dirty="0" smtClean="0">
                <a:ea typeface="Times New Roman"/>
              </a:rPr>
              <a:t>total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fr-FR" sz="1800" b="1" dirty="0" smtClean="0">
                <a:ea typeface="Times New Roman"/>
              </a:rPr>
              <a:t> </a:t>
            </a:r>
            <a:r>
              <a:rPr lang="fr-FR" sz="1800" b="1" dirty="0">
                <a:ea typeface="Times New Roman"/>
              </a:rPr>
              <a:t>données « santé au travail </a:t>
            </a:r>
            <a:r>
              <a:rPr lang="fr-FR" sz="1800" b="1" dirty="0" smtClean="0">
                <a:ea typeface="Times New Roman"/>
              </a:rPr>
              <a:t>»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fr-FR" sz="1800" b="1" dirty="0" smtClean="0">
                <a:ea typeface="Times New Roman"/>
              </a:rPr>
              <a:t> </a:t>
            </a:r>
            <a:r>
              <a:rPr lang="fr-FR" sz="1800" b="1" dirty="0">
                <a:ea typeface="Times New Roman"/>
              </a:rPr>
              <a:t>projection des effectifs </a:t>
            </a:r>
            <a:r>
              <a:rPr lang="fr-FR" sz="1800" dirty="0">
                <a:ea typeface="Times New Roman"/>
              </a:rPr>
              <a:t>(nombre de départs à la retraite et </a:t>
            </a:r>
            <a:r>
              <a:rPr lang="fr-FR" sz="1800" b="1" u="sng" dirty="0">
                <a:ea typeface="Times New Roman"/>
              </a:rPr>
              <a:t>nombre d’embauches sur les 3 années à venir</a:t>
            </a:r>
            <a:r>
              <a:rPr lang="fr-FR" sz="1800" b="1" dirty="0">
                <a:ea typeface="Times New Roman"/>
              </a:rPr>
              <a:t> </a:t>
            </a:r>
            <a:r>
              <a:rPr lang="fr-FR" sz="1800" dirty="0">
                <a:ea typeface="Times New Roman"/>
              </a:rPr>
              <a:t>; évolution des métiers et réorganisation des services…) </a:t>
            </a:r>
          </a:p>
          <a:p>
            <a:pPr marL="502920" lvl="1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fr-FR" altLang="fr-FR" sz="1800" b="1" i="1" dirty="0">
              <a:cs typeface="Arial" panose="020B0604020202020204" pitchFamily="34" charset="0"/>
            </a:endParaRPr>
          </a:p>
          <a:p>
            <a:pPr marL="502920" lvl="1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1800" b="1" i="1" dirty="0">
                <a:cs typeface="Arial" panose="020B0604020202020204" pitchFamily="34" charset="0"/>
              </a:rPr>
              <a:t>Données extraites du bilan social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altLang="fr-FR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/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7431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80428"/>
              </p:ext>
            </p:extLst>
          </p:nvPr>
        </p:nvGraphicFramePr>
        <p:xfrm>
          <a:off x="3767253" y="1935836"/>
          <a:ext cx="3834817" cy="136994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6733">
                  <a:extLst>
                    <a:ext uri="{9D8B030D-6E8A-4147-A177-3AD203B41FA5}">
                      <a16:colId xmlns:a16="http://schemas.microsoft.com/office/drawing/2014/main" val="3618251940"/>
                    </a:ext>
                  </a:extLst>
                </a:gridCol>
                <a:gridCol w="828284">
                  <a:extLst>
                    <a:ext uri="{9D8B030D-6E8A-4147-A177-3AD203B41FA5}">
                      <a16:colId xmlns:a16="http://schemas.microsoft.com/office/drawing/2014/main" val="62357553"/>
                    </a:ext>
                  </a:extLst>
                </a:gridCol>
                <a:gridCol w="895905">
                  <a:extLst>
                    <a:ext uri="{9D8B030D-6E8A-4147-A177-3AD203B41FA5}">
                      <a16:colId xmlns:a16="http://schemas.microsoft.com/office/drawing/2014/main" val="1671682261"/>
                    </a:ext>
                  </a:extLst>
                </a:gridCol>
                <a:gridCol w="983895">
                  <a:extLst>
                    <a:ext uri="{9D8B030D-6E8A-4147-A177-3AD203B41FA5}">
                      <a16:colId xmlns:a16="http://schemas.microsoft.com/office/drawing/2014/main" val="361324252"/>
                    </a:ext>
                  </a:extLst>
                </a:gridCol>
              </a:tblGrid>
              <a:tr h="318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2015 (1</a:t>
                      </a:r>
                      <a:r>
                        <a:rPr lang="fr-FR" sz="1200" baseline="30000">
                          <a:effectLst/>
                        </a:rPr>
                        <a:t>er</a:t>
                      </a:r>
                      <a:r>
                        <a:rPr lang="fr-FR" sz="1200">
                          <a:effectLst/>
                        </a:rPr>
                        <a:t>/01)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2016 (1</a:t>
                      </a:r>
                      <a:r>
                        <a:rPr lang="fr-FR" sz="1200" baseline="30000">
                          <a:effectLst/>
                        </a:rPr>
                        <a:t>er</a:t>
                      </a:r>
                      <a:r>
                        <a:rPr lang="fr-FR" sz="1200">
                          <a:effectLst/>
                        </a:rPr>
                        <a:t>/01)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2017 (1</a:t>
                      </a:r>
                      <a:r>
                        <a:rPr lang="fr-FR" sz="1200" baseline="30000">
                          <a:effectLst/>
                        </a:rPr>
                        <a:t>er</a:t>
                      </a:r>
                      <a:r>
                        <a:rPr lang="fr-FR" sz="1200">
                          <a:effectLst/>
                        </a:rPr>
                        <a:t>/01)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4392724"/>
                  </a:ext>
                </a:extLst>
              </a:tr>
              <a:tr h="318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Taux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3,39%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4,01%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3,5% (estimation)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7078316"/>
                  </a:ext>
                </a:extLst>
              </a:tr>
              <a:tr h="168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Nb d’agents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36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41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36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7260223"/>
                  </a:ext>
                </a:extLst>
              </a:tr>
              <a:tr h="318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Nb de recrutements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7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7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3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370592"/>
                  </a:ext>
                </a:extLst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>
          <a:xfrm>
            <a:off x="0" y="1772816"/>
            <a:ext cx="2627784" cy="4601183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l"/>
            <a:r>
              <a:rPr lang="fr-FR" altLang="fr-FR" sz="2400" b="1" dirty="0">
                <a:solidFill>
                  <a:srgbClr val="002060"/>
                </a:solidFill>
                <a:cs typeface="Arial" panose="020B0604020202020204" pitchFamily="34" charset="0"/>
              </a:rPr>
              <a:t>1- Présentation des effectifs </a:t>
            </a:r>
            <a:br>
              <a:rPr lang="fr-FR" altLang="fr-FR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fr-FR" altLang="fr-FR" sz="2400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fr-FR" altLang="fr-FR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fr-FR" altLang="fr-FR" sz="2400" b="1" dirty="0">
                <a:solidFill>
                  <a:srgbClr val="002060"/>
                </a:solidFill>
                <a:cs typeface="Arial" panose="020B0604020202020204" pitchFamily="34" charset="0"/>
              </a:rPr>
              <a:t>BOE</a:t>
            </a: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2948208" y="410305"/>
            <a:ext cx="598934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altLang="fr-FR" b="1" dirty="0">
                <a:solidFill>
                  <a:srgbClr val="0070C0"/>
                </a:solidFill>
                <a:cs typeface="Times New Roman" panose="02020603050405020304" pitchFamily="18" charset="0"/>
              </a:rPr>
              <a:t>Données relatives aux personnes en situation de handicap et en situation d’inaptitude :</a:t>
            </a:r>
          </a:p>
          <a:p>
            <a:pPr lvl="1" algn="just"/>
            <a:endParaRPr lang="fr-FR" altLang="fr-FR" sz="1600" b="1" dirty="0">
              <a:cs typeface="Times New Roman" panose="02020603050405020304" pitchFamily="18" charset="0"/>
            </a:endParaRPr>
          </a:p>
          <a:p>
            <a:pPr lvl="1" algn="just"/>
            <a:r>
              <a:rPr lang="fr-FR" altLang="fr-FR" sz="1600" b="1" dirty="0">
                <a:cs typeface="Times New Roman" panose="02020603050405020304" pitchFamily="18" charset="0"/>
              </a:rPr>
              <a:t>Taux d’emploi de travailleurs en situation de handicap </a:t>
            </a:r>
            <a:r>
              <a:rPr lang="fr-FR" altLang="fr-FR" sz="1600" dirty="0">
                <a:cs typeface="Times New Roman" panose="02020603050405020304" pitchFamily="18" charset="0"/>
              </a:rPr>
              <a:t>et </a:t>
            </a:r>
            <a:r>
              <a:rPr lang="fr-FR" altLang="fr-FR" sz="1600" b="1" dirty="0">
                <a:cs typeface="Times New Roman" panose="02020603050405020304" pitchFamily="18" charset="0"/>
              </a:rPr>
              <a:t>nombre de </a:t>
            </a:r>
            <a:r>
              <a:rPr lang="fr-FR" altLang="fr-FR" sz="1600" b="1" u="sng" dirty="0">
                <a:cs typeface="Times New Roman" panose="02020603050405020304" pitchFamily="18" charset="0"/>
              </a:rPr>
              <a:t>bénéficiaires de l’obligation d’emploi </a:t>
            </a:r>
            <a:r>
              <a:rPr lang="fr-FR" altLang="fr-FR" sz="1600" b="1" u="sng" dirty="0" smtClean="0">
                <a:cs typeface="Times New Roman" panose="02020603050405020304" pitchFamily="18" charset="0"/>
              </a:rPr>
              <a:t>(BOE)</a:t>
            </a:r>
            <a:endParaRPr lang="fr-FR" altLang="fr-FR" sz="1600" b="1" u="sng" dirty="0">
              <a:cs typeface="Times New Roman" panose="02020603050405020304" pitchFamily="18" charset="0"/>
            </a:endParaRPr>
          </a:p>
          <a:p>
            <a:pPr lvl="1" algn="just"/>
            <a:endParaRPr lang="fr-FR" altLang="fr-FR" sz="1600" b="1" dirty="0">
              <a:cs typeface="Times New Roman" panose="02020603050405020304" pitchFamily="18" charset="0"/>
            </a:endParaRPr>
          </a:p>
          <a:p>
            <a:pPr lvl="1" algn="just"/>
            <a:endParaRPr lang="fr-FR" altLang="fr-FR" sz="1600" b="1" dirty="0"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3346465"/>
            <a:ext cx="39725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just"/>
            <a:r>
              <a:rPr lang="fr-FR" sz="1050" i="1" dirty="0"/>
              <a:t>Taux d’emploi légal et nombre de BOE en 2015, 2016 et 2017</a:t>
            </a: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2470092564"/>
              </p:ext>
            </p:extLst>
          </p:nvPr>
        </p:nvGraphicFramePr>
        <p:xfrm>
          <a:off x="2843808" y="3641062"/>
          <a:ext cx="6093748" cy="321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6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101242"/>
              </p:ext>
            </p:extLst>
          </p:nvPr>
        </p:nvGraphicFramePr>
        <p:xfrm>
          <a:off x="539552" y="1052738"/>
          <a:ext cx="3932072" cy="246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705189"/>
              </p:ext>
            </p:extLst>
          </p:nvPr>
        </p:nvGraphicFramePr>
        <p:xfrm>
          <a:off x="5004048" y="1032512"/>
          <a:ext cx="3855562" cy="246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4087340331"/>
              </p:ext>
            </p:extLst>
          </p:nvPr>
        </p:nvGraphicFramePr>
        <p:xfrm>
          <a:off x="539554" y="3861048"/>
          <a:ext cx="3932073" cy="263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225762387"/>
              </p:ext>
            </p:extLst>
          </p:nvPr>
        </p:nvGraphicFramePr>
        <p:xfrm>
          <a:off x="5004050" y="3861048"/>
          <a:ext cx="3855559" cy="264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461471" y="506864"/>
            <a:ext cx="20882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2000" b="1" dirty="0" smtClean="0"/>
              <a:t>BOE suite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149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628800"/>
            <a:ext cx="2662897" cy="4601183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l"/>
            <a:r>
              <a:rPr lang="fr-FR" altLang="fr-FR" sz="2400" b="1" dirty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2- Présentation de la politique handicap de l’employeur</a:t>
            </a:r>
            <a:endParaRPr lang="fr-FR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662896" y="692696"/>
            <a:ext cx="6373599" cy="61653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fr-FR" altLang="fr-FR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 Données de présentation des objectifs généraux de cette politique et résultats obtenus les 3 dernières années</a:t>
            </a:r>
            <a:r>
              <a:rPr lang="fr-FR" altLang="fr-FR" sz="1600" b="1" dirty="0"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altLang="fr-FR" sz="1600" b="1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altLang="fr-FR" sz="1600" b="1" dirty="0">
                <a:cs typeface="Times New Roman" panose="02020603050405020304" pitchFamily="18" charset="0"/>
              </a:rPr>
              <a:t> Présentation de l’organisation mise en place en interne pour favoriser le recrutement et le maintien dans l’emploi des personnes en situation de handicap :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fr-FR" altLang="fr-FR" sz="1600" dirty="0">
                <a:cs typeface="Times New Roman" panose="02020603050405020304" pitchFamily="18" charset="0"/>
              </a:rPr>
              <a:t>existence, positionnement et rôle du Pôle Handicap/du correspondant handicap, présentation des modalités de travail mises en œuvre avec l’ensemble des intervenants concernés par le sujet et des partenariats noués avec des acteurs externes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"/>
            </a:pPr>
            <a:r>
              <a:rPr lang="fr-FR" altLang="fr-FR" sz="1600" dirty="0">
                <a:cs typeface="Times New Roman" panose="02020603050405020304" pitchFamily="18" charset="0"/>
              </a:rPr>
              <a:t>dispositif d’accompagnement et suivi des personnes en situation de handicap et d’agents victimes d’accidents du travail et de maladies professionnelles…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"/>
            </a:pPr>
            <a:endParaRPr lang="fr-FR" altLang="fr-FR" sz="1600" dirty="0"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altLang="fr-FR" sz="1600" b="1" dirty="0">
                <a:latin typeface="+mj-lt"/>
                <a:cs typeface="Times New Roman" panose="02020603050405020304" pitchFamily="18" charset="0"/>
              </a:rPr>
              <a:t> Descriptif des actions engagées ces 3 dernières années par l’employeur public </a:t>
            </a:r>
            <a:r>
              <a:rPr lang="fr-FR" altLang="fr-FR" sz="1600" dirty="0">
                <a:latin typeface="+mj-lt"/>
                <a:cs typeface="Times New Roman" panose="02020603050405020304" pitchFamily="18" charset="0"/>
              </a:rPr>
              <a:t>(acquisitions d’aides techniques, recours à des interprètes, financement consacré chaque année…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fr-FR" altLang="fr-FR" sz="16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altLang="fr-FR" sz="1600" b="1" dirty="0">
                <a:cs typeface="Times New Roman" panose="02020603050405020304" pitchFamily="18" charset="0"/>
              </a:rPr>
              <a:t> Projection des effectifs BOE </a:t>
            </a:r>
            <a:r>
              <a:rPr lang="fr-FR" altLang="fr-FR" sz="1600" dirty="0">
                <a:cs typeface="Times New Roman" panose="02020603050405020304" pitchFamily="18" charset="0"/>
              </a:rPr>
              <a:t>: nombre de recrutements à venir, BIATSS, enseignants-chercheurs, doctorants, apprentis, PEC, etc. </a:t>
            </a:r>
            <a:endParaRPr lang="fr-FR" altLang="fr-FR" sz="1600" dirty="0">
              <a:latin typeface="+mj-lt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altLang="fr-FR" sz="1600" b="1" u="sng" dirty="0">
                <a:latin typeface="+mj-lt"/>
                <a:cs typeface="Times New Roman" panose="02020603050405020304" pitchFamily="18" charset="0"/>
              </a:rPr>
              <a:t>6% de recrutements sur les postes pérennes</a:t>
            </a:r>
            <a:endParaRPr lang="fr-FR" altLang="fr-FR" sz="1600" b="1" u="sng" dirty="0"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"/>
            </a:pPr>
            <a:endParaRPr lang="fr-FR" altLang="fr-FR" sz="1600" dirty="0"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fr-FR" altLang="fr-FR" sz="1600" dirty="0">
              <a:cs typeface="Times New Roman" panose="02020603050405020304" pitchFamily="18" charset="0"/>
            </a:endParaRPr>
          </a:p>
          <a:p>
            <a:pPr lvl="1"/>
            <a:endParaRPr lang="fr-FR" altLang="fr-FR" sz="1600" b="1" dirty="0">
              <a:cs typeface="Times New Roman" panose="02020603050405020304" pitchFamily="18" charset="0"/>
            </a:endParaRP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88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2878429" y="1052736"/>
            <a:ext cx="6086059" cy="5805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>
                <a:cs typeface="Times New Roman" panose="02020603050405020304" pitchFamily="18" charset="0"/>
              </a:rPr>
              <a:t>analyser </a:t>
            </a:r>
            <a:r>
              <a:rPr lang="fr-FR" altLang="fr-FR" sz="1600" b="1" dirty="0">
                <a:cs typeface="Times New Roman" panose="02020603050405020304" pitchFamily="18" charset="0"/>
              </a:rPr>
              <a:t>les aménagements et adaptations de poste à prévoir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altLang="fr-FR" sz="1600" dirty="0">
                <a:cs typeface="Times New Roman" panose="02020603050405020304" pitchFamily="18" charset="0"/>
              </a:rPr>
              <a:t>envisager si besoin </a:t>
            </a:r>
            <a:r>
              <a:rPr lang="fr-FR" altLang="fr-FR" sz="1600" b="1" dirty="0">
                <a:cs typeface="Times New Roman" panose="02020603050405020304" pitchFamily="18" charset="0"/>
              </a:rPr>
              <a:t>un plan de </a:t>
            </a:r>
            <a:r>
              <a:rPr lang="fr-FR" altLang="fr-FR" sz="1600" b="1" dirty="0" smtClean="0">
                <a:cs typeface="Times New Roman" panose="02020603050405020304" pitchFamily="18" charset="0"/>
              </a:rPr>
              <a:t>formation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fr-FR" altLang="fr-FR" sz="1600" b="1" dirty="0"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altLang="fr-FR" sz="1600" b="1" dirty="0"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600" b="1" dirty="0">
                <a:latin typeface="Trebuchet MS" panose="020B0603020202020204" pitchFamily="34" charset="0"/>
                <a:ea typeface="ＭＳ Ｐゴシック" panose="020B0600070205080204" pitchFamily="34" charset="-128"/>
              </a:rPr>
              <a:t> Evolutions professionnelles et maintien dans l’emploi</a:t>
            </a:r>
            <a:endParaRPr lang="fr-FR" altLang="fr-FR" sz="1600" b="1" dirty="0"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fr-FR" altLang="fr-FR" sz="1600" dirty="0">
                <a:cs typeface="Times New Roman" panose="02020603050405020304" pitchFamily="18" charset="0"/>
              </a:rPr>
              <a:t>s’interroger sur les </a:t>
            </a:r>
            <a:r>
              <a:rPr lang="fr-FR" altLang="fr-FR" sz="1600" b="1" u="sng" dirty="0">
                <a:cs typeface="Times New Roman" panose="02020603050405020304" pitchFamily="18" charset="0"/>
              </a:rPr>
              <a:t>actions ou outils à mettre en place pour maintenir l’employabilité </a:t>
            </a:r>
            <a:r>
              <a:rPr lang="fr-FR" altLang="fr-FR" sz="1600" dirty="0">
                <a:cs typeface="Times New Roman" panose="02020603050405020304" pitchFamily="18" charset="0"/>
              </a:rPr>
              <a:t>des agents en situation de </a:t>
            </a:r>
            <a:r>
              <a:rPr lang="fr-FR" altLang="fr-FR" sz="1600" dirty="0" smtClean="0">
                <a:cs typeface="Times New Roman" panose="02020603050405020304" pitchFamily="18" charset="0"/>
              </a:rPr>
              <a:t>handicap</a:t>
            </a:r>
          </a:p>
          <a:p>
            <a:pPr marL="457200" lvl="1" indent="0" algn="just">
              <a:lnSpc>
                <a:spcPct val="120000"/>
              </a:lnSpc>
              <a:buNone/>
            </a:pPr>
            <a:endParaRPr lang="fr-FR" altLang="fr-FR" sz="16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fr-FR" altLang="fr-FR" sz="1600" dirty="0">
                <a:cs typeface="Times New Roman" panose="02020603050405020304" pitchFamily="18" charset="0"/>
              </a:rPr>
              <a:t>mettre en place des outils et procédures pour </a:t>
            </a:r>
            <a:r>
              <a:rPr lang="fr-FR" altLang="fr-FR" sz="1600" b="1" u="sng" dirty="0">
                <a:cs typeface="Times New Roman" panose="02020603050405020304" pitchFamily="18" charset="0"/>
              </a:rPr>
              <a:t>anticiper les situations de maintien dans </a:t>
            </a:r>
            <a:r>
              <a:rPr lang="fr-FR" altLang="fr-FR" sz="1600" b="1" u="sng" dirty="0" smtClean="0">
                <a:cs typeface="Times New Roman" panose="02020603050405020304" pitchFamily="18" charset="0"/>
              </a:rPr>
              <a:t>l’emploi</a:t>
            </a:r>
          </a:p>
          <a:p>
            <a:pPr marL="457200" lvl="1" indent="0" algn="just">
              <a:lnSpc>
                <a:spcPct val="120000"/>
              </a:lnSpc>
              <a:buNone/>
            </a:pPr>
            <a:endParaRPr lang="fr-FR" altLang="fr-FR" sz="1600" b="1" u="sng" dirty="0"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fr-FR" altLang="fr-FR" sz="1600" dirty="0">
                <a:cs typeface="Times New Roman" panose="02020603050405020304" pitchFamily="18" charset="0"/>
              </a:rPr>
              <a:t>assurer une </a:t>
            </a:r>
            <a:r>
              <a:rPr lang="fr-FR" altLang="fr-FR" sz="1600" b="1" u="sng" dirty="0">
                <a:cs typeface="Times New Roman" panose="02020603050405020304" pitchFamily="18" charset="0"/>
              </a:rPr>
              <a:t>coordination des acteurs compétents </a:t>
            </a:r>
            <a:r>
              <a:rPr lang="fr-FR" altLang="fr-FR" sz="1600" dirty="0">
                <a:cs typeface="Times New Roman" panose="02020603050405020304" pitchFamily="18" charset="0"/>
              </a:rPr>
              <a:t>dans les processus de maintien (médecine du travail, assistante sociale, ergonome, référent hygiène et sécurité, psychologue du travail</a:t>
            </a:r>
            <a:r>
              <a:rPr lang="fr-FR" altLang="fr-FR" sz="1600" dirty="0" smtClean="0">
                <a:cs typeface="Times New Roman" panose="02020603050405020304" pitchFamily="18" charset="0"/>
              </a:rPr>
              <a:t>…)</a:t>
            </a:r>
          </a:p>
          <a:p>
            <a:pPr marL="457200" lvl="1" indent="0" algn="just">
              <a:lnSpc>
                <a:spcPct val="120000"/>
              </a:lnSpc>
              <a:buNone/>
            </a:pPr>
            <a:endParaRPr lang="fr-FR" altLang="fr-FR" sz="16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fr-FR" altLang="fr-FR" sz="1600" dirty="0">
                <a:cs typeface="Times New Roman" panose="02020603050405020304" pitchFamily="18" charset="0"/>
              </a:rPr>
              <a:t>analyser l’évolution des métiers et des postes de travail pour mieux gérer les inaptitudes survenues en cours de carrière…</a:t>
            </a:r>
          </a:p>
          <a:p>
            <a:endParaRPr lang="fr-FR" sz="16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491" y="1772816"/>
            <a:ext cx="2700284" cy="4601183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sz="2400" b="1" dirty="0" smtClean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endParaRPr lang="fr-FR" altLang="fr-FR" sz="2400" b="1" dirty="0" smtClean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algn="l"/>
            <a:r>
              <a:rPr lang="fr-FR" altLang="fr-FR" sz="24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3- Présentation détaillée du projet pluriannuel d’actions prévues</a:t>
            </a:r>
            <a:endParaRPr lang="fr-FR" sz="2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46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" y="1844824"/>
            <a:ext cx="2699791" cy="4601183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sz="2400" b="1" dirty="0" smtClean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endParaRPr lang="fr-FR" altLang="fr-FR" sz="2400" b="1" dirty="0" smtClean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algn="l"/>
            <a:r>
              <a:rPr lang="fr-FR" altLang="fr-FR" sz="24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3- Présentation détaillée du projet pluriannuel d’actions prévues</a:t>
            </a:r>
            <a:endParaRPr lang="fr-FR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2699792" y="980728"/>
            <a:ext cx="6444208" cy="558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marL="342900" indent="-342900" eaLnBrk="0" hangingPunct="0">
              <a:lnSpc>
                <a:spcPts val="3600"/>
              </a:lnSpc>
              <a:spcBef>
                <a:spcPct val="20000"/>
              </a:spcBef>
              <a:buSzPct val="100000"/>
              <a:buBlip>
                <a:blip r:embed="rId2"/>
              </a:buBlip>
              <a:tabLst>
                <a:tab pos="677863" algn="l"/>
              </a:tabLst>
              <a:defRPr sz="3000" b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ts val="3000"/>
              </a:lnSpc>
              <a:buChar char="–"/>
              <a:tabLst>
                <a:tab pos="677863" algn="l"/>
              </a:tabLst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806450" indent="-273050" eaLnBrk="0" hangingPunct="0">
              <a:lnSpc>
                <a:spcPts val="3000"/>
              </a:lnSpc>
              <a:buFont typeface="Arial" panose="020B0604020202020204" pitchFamily="34" charset="0"/>
              <a:buChar char="•"/>
              <a:tabLst>
                <a:tab pos="677863" algn="l"/>
              </a:tabLst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531813" indent="836613" eaLnBrk="0" hangingPunct="0">
              <a:lnSpc>
                <a:spcPts val="3200"/>
              </a:lnSpc>
              <a:buFont typeface="Lucida Grande" pitchFamily="-109" charset="0"/>
              <a:buChar char="-"/>
              <a:tabLst>
                <a:tab pos="677863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531813" indent="1293813" eaLnBrk="0" hangingPunct="0">
              <a:lnSpc>
                <a:spcPts val="3200"/>
              </a:lnSpc>
              <a:buChar char="»"/>
              <a:tabLst>
                <a:tab pos="677863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9890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677863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14462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677863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9034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677863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23606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677863" algn="l"/>
              </a:tabLst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r-FR" alt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Présentation des engagements de l’employeur public sur la période de conventionnement avec le FIPHFP 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fr-FR" altLang="fr-F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au 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niveau de </a:t>
            </a:r>
            <a:r>
              <a:rPr lang="fr-FR" altLang="fr-FR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l’évolution du taux d’emploi 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à l’issue de la convention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au 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niveau du </a:t>
            </a:r>
            <a:r>
              <a:rPr lang="fr-FR" altLang="fr-FR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pilotage et du suivi 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de la convention </a:t>
            </a:r>
            <a:endParaRPr lang="fr-FR" altLang="fr-FR" sz="1600" b="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au 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niveau du </a:t>
            </a:r>
            <a:r>
              <a:rPr lang="fr-FR" altLang="fr-FR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nombre de recrutements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 de personnes en situation de handicap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au niveau du </a:t>
            </a:r>
            <a:r>
              <a:rPr lang="fr-FR" altLang="fr-FR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nombre de </a:t>
            </a:r>
            <a:r>
              <a:rPr lang="fr-FR" altLang="fr-FR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maintiens </a:t>
            </a:r>
            <a:r>
              <a:rPr lang="fr-FR" altLang="fr-FR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dans l’emploi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de personnes en situation de handicap (gestion du reclassement et des restrictions d’aptitude) </a:t>
            </a:r>
            <a:endParaRPr lang="fr-FR" altLang="fr-FR" sz="1600" b="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au niveau de la </a:t>
            </a:r>
            <a:r>
              <a:rPr lang="fr-FR" altLang="fr-FR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communication et de la sensibilisation</a:t>
            </a: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 (de tout le personnel, de l’encadrement)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au niveau de la </a:t>
            </a:r>
            <a:r>
              <a:rPr lang="fr-FR" altLang="fr-FR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formation des agents en situation de handicap et du collectif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au niveau de </a:t>
            </a:r>
            <a:r>
              <a:rPr lang="fr-FR" altLang="fr-FR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l’accessibilité des locaux</a:t>
            </a:r>
            <a:r>
              <a:rPr lang="fr-FR" alt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pour ses agents en situation de handicap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au niveau de la </a:t>
            </a:r>
            <a:r>
              <a:rPr lang="fr-FR" altLang="fr-FR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sous-traitance</a:t>
            </a:r>
            <a:r>
              <a:rPr lang="fr-FR" alt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fr-FR" altLang="fr-FR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anose="02020603050405020304" pitchFamily="18" charset="0"/>
              </a:rPr>
              <a:t>avec le secteur adapté ou protégé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r-FR" altLang="fr-F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Présentation de chaque action sous forme de fiche</a:t>
            </a:r>
            <a:endParaRPr lang="fr-FR" altLang="fr-FR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772816"/>
            <a:ext cx="2590889" cy="4601183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l"/>
            <a:r>
              <a:rPr lang="fr-FR" dirty="0">
                <a:solidFill>
                  <a:schemeClr val="bg1"/>
                </a:solidFill>
              </a:rPr>
              <a:t>C</a:t>
            </a:r>
            <a:r>
              <a:rPr lang="fr-FR" dirty="0" smtClean="0">
                <a:solidFill>
                  <a:schemeClr val="bg1"/>
                </a:solidFill>
              </a:rPr>
              <a:t>alendrier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843808" y="1253359"/>
            <a:ext cx="5400600" cy="51206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b="1" dirty="0" smtClean="0"/>
              <a:t>Calendrier :</a:t>
            </a:r>
          </a:p>
          <a:p>
            <a:endParaRPr lang="fr-FR" sz="1800" b="1" dirty="0" smtClean="0"/>
          </a:p>
          <a:p>
            <a:r>
              <a:rPr lang="fr-FR" sz="1800" dirty="0" smtClean="0"/>
              <a:t>Rencontre de Mme </a:t>
            </a:r>
            <a:r>
              <a:rPr lang="fr-FR" sz="1800" dirty="0" err="1" smtClean="0"/>
              <a:t>Dekerle</a:t>
            </a:r>
            <a:r>
              <a:rPr lang="fr-FR" sz="1800" dirty="0" smtClean="0"/>
              <a:t> déléguée territoriale au handicap du FIPHFP et l’équipe de direction : 17 novembre 2017</a:t>
            </a:r>
          </a:p>
          <a:p>
            <a:r>
              <a:rPr lang="fr-FR" sz="1800" dirty="0" smtClean="0"/>
              <a:t>Réponse positive du FIPHFP : 9 février 2018</a:t>
            </a:r>
          </a:p>
          <a:p>
            <a:r>
              <a:rPr lang="fr-FR" sz="1800" dirty="0" smtClean="0"/>
              <a:t>Réunion avec Mme </a:t>
            </a:r>
            <a:r>
              <a:rPr lang="fr-FR" sz="1800" dirty="0" err="1" smtClean="0"/>
              <a:t>Dekerle</a:t>
            </a:r>
            <a:r>
              <a:rPr lang="fr-FR" sz="1800" dirty="0" smtClean="0"/>
              <a:t> et l’équipe de direction : 19 janvier 2018</a:t>
            </a:r>
            <a:endParaRPr lang="fr-FR" sz="1800" b="1" dirty="0" smtClean="0"/>
          </a:p>
          <a:p>
            <a:r>
              <a:rPr lang="fr-FR" sz="1800" dirty="0" smtClean="0"/>
              <a:t>Présentation CHSCT : 30 mars 2018</a:t>
            </a:r>
          </a:p>
          <a:p>
            <a:r>
              <a:rPr lang="fr-FR" sz="1800" dirty="0" smtClean="0"/>
              <a:t>Présentation CT : 4 avril 2018</a:t>
            </a:r>
          </a:p>
          <a:p>
            <a:r>
              <a:rPr lang="fr-FR" sz="1800" dirty="0" smtClean="0"/>
              <a:t>Présentation CA : 6 avril 2018</a:t>
            </a:r>
          </a:p>
          <a:p>
            <a:r>
              <a:rPr lang="fr-FR" sz="1800" dirty="0" smtClean="0"/>
              <a:t>Présentation CHSCT (version finalisée) : mai 2018</a:t>
            </a:r>
          </a:p>
          <a:p>
            <a:r>
              <a:rPr lang="fr-FR" sz="1800" dirty="0" smtClean="0"/>
              <a:t>Présentation au comité d’engagement du FIPHFP : mai 2018</a:t>
            </a:r>
          </a:p>
          <a:p>
            <a:r>
              <a:rPr lang="fr-FR" sz="1800" dirty="0" smtClean="0"/>
              <a:t>Présentation en Comité local FIPHFP : 5 juin 2018</a:t>
            </a:r>
          </a:p>
          <a:p>
            <a:r>
              <a:rPr lang="fr-FR" sz="1800" dirty="0" smtClean="0"/>
              <a:t>Démarrage de la convention :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septembre 2018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2022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844824"/>
            <a:ext cx="2555776" cy="4601183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Annexes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5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60848"/>
            <a:ext cx="2385557" cy="44442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l"/>
            <a:r>
              <a:rPr lang="fr-FR" altLang="fr-FR" sz="2400" b="1" dirty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Pourquoi déployer une politique handicap ?</a:t>
            </a:r>
            <a:endParaRPr lang="fr-FR" sz="2400" dirty="0">
              <a:latin typeface="+mn-lt"/>
            </a:endParaRP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2385557" y="1609912"/>
            <a:ext cx="6535786" cy="534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>
            <a:lvl1pPr marL="485775" indent="-485775" eaLnBrk="0" hangingPunct="0">
              <a:lnSpc>
                <a:spcPts val="3600"/>
              </a:lnSpc>
              <a:spcBef>
                <a:spcPct val="20000"/>
              </a:spcBef>
              <a:buSzPct val="100000"/>
              <a:buBlip>
                <a:blip r:embed="rId2"/>
              </a:buBlip>
              <a:defRPr sz="3000" b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528638" indent="3175" eaLnBrk="0" hangingPunct="0">
              <a:lnSpc>
                <a:spcPts val="3000"/>
              </a:lnSpc>
              <a:buChar char="–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806450" indent="-273050" eaLnBrk="0" hangingPunct="0">
              <a:lnSpc>
                <a:spcPts val="3000"/>
              </a:lnSpc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531813" indent="836613" eaLnBrk="0" hangingPunct="0">
              <a:lnSpc>
                <a:spcPts val="3200"/>
              </a:lnSpc>
              <a:buFont typeface="Lucida Grande" pitchFamily="-109" charset="0"/>
              <a:buChar char="-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531813" indent="1293813" eaLnBrk="0" hangingPunct="0">
              <a:lnSpc>
                <a:spcPts val="3200"/>
              </a:lnSpc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9890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14462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9034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23606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Pour assurer notre engagement d</a:t>
            </a:r>
            <a:r>
              <a:rPr lang="fr-FR" altLang="fr-FR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 6%  de travailleurs en situation de handicap au sein de notre université</a:t>
            </a:r>
            <a:endParaRPr lang="fr-FR" altLang="fr-FR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 algn="just" eaLnBrk="1" hangingPunct="1">
              <a:lnSpc>
                <a:spcPct val="150000"/>
              </a:lnSpc>
              <a:buNone/>
            </a:pPr>
            <a:endParaRPr lang="fr-FR" altLang="fr-FR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Pour mettre en place des </a:t>
            </a:r>
            <a:r>
              <a:rPr lang="fr-FR" altLang="fr-FR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actions</a:t>
            </a: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et </a:t>
            </a:r>
            <a:r>
              <a:rPr lang="fr-FR" altLang="fr-FR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méthodes</a:t>
            </a: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visant à assurer le </a:t>
            </a:r>
            <a:r>
              <a:rPr lang="fr-FR" altLang="fr-FR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recrutement et le maintien dans l’emploi</a:t>
            </a: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de nos collègues en situation de handicap (et futurs handicapés) en sollicitant les aides du FIPHFP </a:t>
            </a:r>
          </a:p>
          <a:p>
            <a:pPr marL="0" indent="0" algn="just" eaLnBrk="1" hangingPunct="1">
              <a:lnSpc>
                <a:spcPct val="150000"/>
              </a:lnSpc>
              <a:buNone/>
            </a:pPr>
            <a:endParaRPr lang="fr-FR" altLang="fr-FR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Pour </a:t>
            </a:r>
            <a:r>
              <a:rPr lang="fr-FR" altLang="fr-FR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changer le regard sur le handicap (qui touche tout le monde) et lutter contre la discrimination à l’embauche</a:t>
            </a:r>
            <a:endParaRPr lang="fr-FR" altLang="fr-FR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22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b="1" dirty="0"/>
              <a:t>Plan d’actions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896118"/>
              </p:ext>
            </p:extLst>
          </p:nvPr>
        </p:nvGraphicFramePr>
        <p:xfrm>
          <a:off x="611560" y="692696"/>
          <a:ext cx="8285246" cy="592293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579526">
                  <a:extLst>
                    <a:ext uri="{9D8B030D-6E8A-4147-A177-3AD203B41FA5}">
                      <a16:colId xmlns:a16="http://schemas.microsoft.com/office/drawing/2014/main" val="1617080504"/>
                    </a:ext>
                  </a:extLst>
                </a:gridCol>
                <a:gridCol w="5549266">
                  <a:extLst>
                    <a:ext uri="{9D8B030D-6E8A-4147-A177-3AD203B41FA5}">
                      <a16:colId xmlns:a16="http://schemas.microsoft.com/office/drawing/2014/main" val="565485265"/>
                    </a:ext>
                  </a:extLst>
                </a:gridCol>
                <a:gridCol w="1156454">
                  <a:extLst>
                    <a:ext uri="{9D8B030D-6E8A-4147-A177-3AD203B41FA5}">
                      <a16:colId xmlns:a16="http://schemas.microsoft.com/office/drawing/2014/main" val="4195787412"/>
                    </a:ext>
                  </a:extLst>
                </a:gridCol>
              </a:tblGrid>
              <a:tr h="1071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Axe 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Projet et politique handicap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Chèque emploi service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Diagnostics et plan d’actions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Evaluation des actions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Abonnement milieu protégé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Interprète en LSF (manifestations collectives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Autre dispositif ou participation employeur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9 540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 anchor="b"/>
                </a:tc>
                <a:extLst>
                  <a:ext uri="{0D108BD9-81ED-4DB2-BD59-A6C34878D82A}">
                    <a16:rowId xmlns:a16="http://schemas.microsoft.com/office/drawing/2014/main" val="1958765506"/>
                  </a:ext>
                </a:extLst>
              </a:tr>
              <a:tr h="53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Axe 2 </a:t>
                      </a: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Gouvernance </a:t>
                      </a:r>
                      <a:r>
                        <a:rPr lang="fr-FR" sz="1100" dirty="0">
                          <a:effectLst/>
                        </a:rPr>
                        <a:t>et organisation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Formation des personnels en lien avec les agents en situation de handicap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Formation des tuteurs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Autre dispositif ou participation employeur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28 500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 anchor="b"/>
                </a:tc>
                <a:extLst>
                  <a:ext uri="{0D108BD9-81ED-4DB2-BD59-A6C34878D82A}">
                    <a16:rowId xmlns:a16="http://schemas.microsoft.com/office/drawing/2014/main" val="1477785103"/>
                  </a:ext>
                </a:extLst>
              </a:tr>
              <a:tr h="351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Axe 3 </a:t>
                      </a: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Accessibilité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Travaux d’accessibilité au poste de travail (locaux professionnels)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Autre dispositif ou participation employeur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15 000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 anchor="b"/>
                </a:tc>
                <a:extLst>
                  <a:ext uri="{0D108BD9-81ED-4DB2-BD59-A6C34878D82A}">
                    <a16:rowId xmlns:a16="http://schemas.microsoft.com/office/drawing/2014/main" val="2023417618"/>
                  </a:ext>
                </a:extLst>
              </a:tr>
              <a:tr h="3949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Axe 4 </a:t>
                      </a: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Recrutement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Aides du catalogue des interventions du FIPHFP 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Favoriser </a:t>
                      </a:r>
                      <a:r>
                        <a:rPr lang="fr-FR" sz="1100" dirty="0">
                          <a:effectLst/>
                        </a:rPr>
                        <a:t>l’accès à l’emploi (prothèses auditives, fauteuil roulant, aide au déménagement, etc.)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Améliorer </a:t>
                      </a:r>
                      <a:r>
                        <a:rPr lang="fr-FR" sz="1100" dirty="0">
                          <a:effectLst/>
                        </a:rPr>
                        <a:t>les conditions de transport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Accompagner </a:t>
                      </a:r>
                      <a:r>
                        <a:rPr lang="fr-FR" sz="1100" dirty="0">
                          <a:effectLst/>
                        </a:rPr>
                        <a:t>l’employeur dans le développement d’une politique handicap 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Indemnité d’apprentissage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Prime d’insertion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Indemnité de stage,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Etc.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Aménager </a:t>
                      </a:r>
                      <a:r>
                        <a:rPr lang="fr-FR" sz="1100" dirty="0">
                          <a:effectLst/>
                        </a:rPr>
                        <a:t>le poste de travail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Aménagement de l’environnement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Télétravail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Aides humaines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Tutorat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Interprète en LSF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Formation</a:t>
                      </a:r>
                      <a:endParaRPr lang="fr-F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Des personnes en situation de handicap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Dans le cadre d’un reclassement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Bilan de compétences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Etc.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67 000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15" marR="20115" marT="0" marB="0" anchor="b"/>
                </a:tc>
                <a:extLst>
                  <a:ext uri="{0D108BD9-81ED-4DB2-BD59-A6C34878D82A}">
                    <a16:rowId xmlns:a16="http://schemas.microsoft.com/office/drawing/2014/main" val="3412366194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3347864" y="27221"/>
            <a:ext cx="3528392" cy="43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 smtClean="0"/>
              <a:t>Plan d’actions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4593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57805" y="282524"/>
            <a:ext cx="3888432" cy="648072"/>
          </a:xfrm>
        </p:spPr>
        <p:txBody>
          <a:bodyPr>
            <a:normAutofit/>
          </a:bodyPr>
          <a:lstStyle/>
          <a:p>
            <a:r>
              <a:rPr lang="fr-FR" sz="1800" b="1" dirty="0"/>
              <a:t>Plan d’actions (suite)</a:t>
            </a:r>
            <a:endParaRPr lang="fr-FR" sz="1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930596"/>
            <a:ext cx="13856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825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434022"/>
              </p:ext>
            </p:extLst>
          </p:nvPr>
        </p:nvGraphicFramePr>
        <p:xfrm>
          <a:off x="899592" y="1028700"/>
          <a:ext cx="7628794" cy="546806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378100">
                  <a:extLst>
                    <a:ext uri="{9D8B030D-6E8A-4147-A177-3AD203B41FA5}">
                      <a16:colId xmlns:a16="http://schemas.microsoft.com/office/drawing/2014/main" val="1002641159"/>
                    </a:ext>
                  </a:extLst>
                </a:gridCol>
                <a:gridCol w="5481628">
                  <a:extLst>
                    <a:ext uri="{9D8B030D-6E8A-4147-A177-3AD203B41FA5}">
                      <a16:colId xmlns:a16="http://schemas.microsoft.com/office/drawing/2014/main" val="2665550130"/>
                    </a:ext>
                  </a:extLst>
                </a:gridCol>
                <a:gridCol w="769066">
                  <a:extLst>
                    <a:ext uri="{9D8B030D-6E8A-4147-A177-3AD203B41FA5}">
                      <a16:colId xmlns:a16="http://schemas.microsoft.com/office/drawing/2014/main" val="197064989"/>
                    </a:ext>
                  </a:extLst>
                </a:gridCol>
              </a:tblGrid>
              <a:tr h="3558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Axe 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Maintien dans l’emploi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Aides du catalogue des interventions du FIPHFP 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</a:rPr>
                        <a:t>Favoriser </a:t>
                      </a:r>
                      <a:r>
                        <a:rPr lang="fr-FR" sz="1200" b="0" dirty="0">
                          <a:effectLst/>
                        </a:rPr>
                        <a:t>l’accès à l’emploi (prothèses auditives, fauteuil roulant, aide au déménagement, etc.)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</a:rPr>
                        <a:t>Améliorer </a:t>
                      </a:r>
                      <a:r>
                        <a:rPr lang="fr-FR" sz="1200" b="0" dirty="0">
                          <a:effectLst/>
                        </a:rPr>
                        <a:t>les conditions de transport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</a:rPr>
                        <a:t>Accompagner </a:t>
                      </a:r>
                      <a:r>
                        <a:rPr lang="fr-FR" sz="1200" b="0" dirty="0">
                          <a:effectLst/>
                        </a:rPr>
                        <a:t>l’employeur dans le développement d’une politique handicap 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Indemnité d’apprentissage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Prime d’insertion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Indemnité de stage,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Etc.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</a:rPr>
                        <a:t>Aménager </a:t>
                      </a:r>
                      <a:r>
                        <a:rPr lang="fr-FR" sz="1200" b="0" dirty="0">
                          <a:effectLst/>
                        </a:rPr>
                        <a:t>le poste de travail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Aménagement de l’environnement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Télétravail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Aides humaines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Tutorat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Interprète en </a:t>
                      </a:r>
                      <a:r>
                        <a:rPr lang="fr-FR" sz="1200" b="0" dirty="0" smtClean="0">
                          <a:effectLst/>
                        </a:rPr>
                        <a:t>LSF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Formation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Des personnes en situation de handicap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Dans le cadre d’un reclassement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Bilan de compétences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     Etc.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119 300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 anchor="b"/>
                </a:tc>
                <a:extLst>
                  <a:ext uri="{0D108BD9-81ED-4DB2-BD59-A6C34878D82A}">
                    <a16:rowId xmlns:a16="http://schemas.microsoft.com/office/drawing/2014/main" val="4052891477"/>
                  </a:ext>
                </a:extLst>
              </a:tr>
              <a:tr h="340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Axe 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Communication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6 000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 anchor="b"/>
                </a:tc>
                <a:extLst>
                  <a:ext uri="{0D108BD9-81ED-4DB2-BD59-A6C34878D82A}">
                    <a16:rowId xmlns:a16="http://schemas.microsoft.com/office/drawing/2014/main" val="2330152714"/>
                  </a:ext>
                </a:extLst>
              </a:tr>
              <a:tr h="340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Axe 7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Innovation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Innovation hors catalogue FIPHFP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 anchor="b"/>
                </a:tc>
                <a:extLst>
                  <a:ext uri="{0D108BD9-81ED-4DB2-BD59-A6C34878D82A}">
                    <a16:rowId xmlns:a16="http://schemas.microsoft.com/office/drawing/2014/main" val="1529939802"/>
                  </a:ext>
                </a:extLst>
              </a:tr>
              <a:tr h="379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TOTAL</a:t>
                      </a:r>
                    </a:p>
                  </a:txBody>
                  <a:tcPr marL="44497" marR="444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245 340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97" marR="44497" marT="0" marB="0" anchor="ctr"/>
                </a:tc>
                <a:extLst>
                  <a:ext uri="{0D108BD9-81ED-4DB2-BD59-A6C34878D82A}">
                    <a16:rowId xmlns:a16="http://schemas.microsoft.com/office/drawing/2014/main" val="61611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3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7166" y="476672"/>
            <a:ext cx="4968552" cy="648072"/>
          </a:xfrm>
        </p:spPr>
        <p:txBody>
          <a:bodyPr>
            <a:normAutofit/>
          </a:bodyPr>
          <a:lstStyle/>
          <a:p>
            <a:r>
              <a:rPr lang="fr-FR" sz="1800" b="1" dirty="0"/>
              <a:t>Aménagement des postes de travail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910270"/>
              </p:ext>
            </p:extLst>
          </p:nvPr>
        </p:nvGraphicFramePr>
        <p:xfrm>
          <a:off x="683568" y="1412776"/>
          <a:ext cx="8275748" cy="4204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6852">
                  <a:extLst>
                    <a:ext uri="{9D8B030D-6E8A-4147-A177-3AD203B41FA5}">
                      <a16:colId xmlns:a16="http://schemas.microsoft.com/office/drawing/2014/main" val="2351483971"/>
                    </a:ext>
                  </a:extLst>
                </a:gridCol>
                <a:gridCol w="1687126">
                  <a:extLst>
                    <a:ext uri="{9D8B030D-6E8A-4147-A177-3AD203B41FA5}">
                      <a16:colId xmlns:a16="http://schemas.microsoft.com/office/drawing/2014/main" val="4183735951"/>
                    </a:ext>
                  </a:extLst>
                </a:gridCol>
                <a:gridCol w="1586740">
                  <a:extLst>
                    <a:ext uri="{9D8B030D-6E8A-4147-A177-3AD203B41FA5}">
                      <a16:colId xmlns:a16="http://schemas.microsoft.com/office/drawing/2014/main" val="2305355310"/>
                    </a:ext>
                  </a:extLst>
                </a:gridCol>
                <a:gridCol w="1915030">
                  <a:extLst>
                    <a:ext uri="{9D8B030D-6E8A-4147-A177-3AD203B41FA5}">
                      <a16:colId xmlns:a16="http://schemas.microsoft.com/office/drawing/2014/main" val="950656863"/>
                    </a:ext>
                  </a:extLst>
                </a:gridCol>
              </a:tblGrid>
              <a:tr h="540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413655970"/>
                  </a:ext>
                </a:extLst>
              </a:tr>
              <a:tr h="5234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Nombre d’agents ayant bénéficié d’un aménagement de poste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974855572"/>
                  </a:ext>
                </a:extLst>
              </a:tr>
              <a:tr h="48272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Nombre d’aménagements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réalisés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0014062"/>
                  </a:ext>
                </a:extLst>
              </a:tr>
              <a:tr h="963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d’aménagements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organisationnels :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techniques : 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humains : 7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organisationnels :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techniques : 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humains : 4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organisationnels :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techniques : 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humains : 5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683622680"/>
                  </a:ext>
                </a:extLst>
              </a:tr>
              <a:tr h="879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Postes aménagés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BIATSS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ENS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Doct.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BIATSS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ENS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Doct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Doct. ATER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BIATSS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ENS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Doct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Doct. ATER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524334100"/>
                  </a:ext>
                </a:extLst>
              </a:tr>
              <a:tr h="5705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Coût total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19 138,52 €</a:t>
                      </a:r>
                      <a:endParaRPr lang="fr-FR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20 537,55 €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62 834,75 €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34385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2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1700808"/>
            <a:ext cx="2530624" cy="4353347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Le FIPHFP</a:t>
            </a:r>
            <a:br>
              <a:rPr lang="fr-FR" sz="2400" b="1" dirty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Fonds pour l’insertion des personnes handicapées dans la fonction publique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699792" y="1196752"/>
            <a:ext cx="6336704" cy="512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/>
          </a:p>
          <a:p>
            <a:r>
              <a:rPr lang="fr-FR" sz="2000" dirty="0"/>
              <a:t>Le </a:t>
            </a:r>
            <a:r>
              <a:rPr lang="fr-FR" sz="2000" b="1" dirty="0"/>
              <a:t>FIPHFP</a:t>
            </a:r>
            <a:r>
              <a:rPr lang="fr-FR" sz="2000" dirty="0"/>
              <a:t> a le statut d'</a:t>
            </a:r>
            <a:r>
              <a:rPr lang="fr-FR" sz="2000" dirty="0">
                <a:hlinkClick r:id="rId3" tooltip="Établissement public (France)"/>
              </a:rPr>
              <a:t>établissement public</a:t>
            </a:r>
            <a:r>
              <a:rPr lang="fr-FR" sz="2000" dirty="0"/>
              <a:t> administratif avec une gestion confiée à la </a:t>
            </a:r>
            <a:r>
              <a:rPr lang="fr-FR" sz="2000" dirty="0">
                <a:hlinkClick r:id="rId4" tooltip="Caisse des dépôts et consignations"/>
              </a:rPr>
              <a:t>Caisse des dépôts et consignations</a:t>
            </a:r>
            <a:r>
              <a:rPr lang="fr-FR" sz="2000" dirty="0"/>
              <a:t>. </a:t>
            </a:r>
          </a:p>
          <a:p>
            <a:endParaRPr lang="fr-FR" sz="2000" dirty="0"/>
          </a:p>
          <a:p>
            <a:r>
              <a:rPr lang="fr-FR" sz="2000" dirty="0"/>
              <a:t>Les sommes collectées (sur le même principe que l'</a:t>
            </a:r>
            <a:r>
              <a:rPr lang="fr-FR" sz="2000" dirty="0" err="1">
                <a:hlinkClick r:id="rId5" tooltip="Association de gestion du fonds pour l'insertion professionnelle des personnes handicapées"/>
              </a:rPr>
              <a:t>Agefiph</a:t>
            </a:r>
            <a:r>
              <a:rPr lang="fr-FR" sz="2000" dirty="0"/>
              <a:t> pour le secteur privé) proviennent des </a:t>
            </a:r>
            <a:r>
              <a:rPr lang="fr-FR" sz="2000" b="1" dirty="0"/>
              <a:t>contributions </a:t>
            </a:r>
            <a:r>
              <a:rPr lang="fr-FR" sz="2000" dirty="0"/>
              <a:t>des employeurs publics qui ne satisfont pas à l'obligation d'emploi de 6 % de travailleurs handicapés. </a:t>
            </a:r>
          </a:p>
          <a:p>
            <a:endParaRPr lang="fr-FR" sz="2000" dirty="0"/>
          </a:p>
          <a:p>
            <a:r>
              <a:rPr lang="fr-FR" sz="2000" dirty="0"/>
              <a:t>Le fonds finance en contrepartie des aides destinées à favoriser l'insertion des personnes handicapées dans la fonction publique.</a:t>
            </a:r>
          </a:p>
        </p:txBody>
      </p:sp>
    </p:spTree>
    <p:extLst>
      <p:ext uri="{BB962C8B-B14F-4D97-AF65-F5344CB8AC3E}">
        <p14:creationId xmlns:p14="http://schemas.microsoft.com/office/powerpoint/2010/main" val="40705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107504" y="1556796"/>
            <a:ext cx="3106688" cy="4353347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>
                <a:solidFill>
                  <a:schemeClr val="bg1"/>
                </a:solidFill>
              </a:rPr>
              <a:t>S’engager pour une égalité d’accès et de maintien à l’emploi du personnel handicapé</a:t>
            </a:r>
          </a:p>
        </p:txBody>
      </p:sp>
    </p:spTree>
    <p:extLst>
      <p:ext uri="{BB962C8B-B14F-4D97-AF65-F5344CB8AC3E}">
        <p14:creationId xmlns:p14="http://schemas.microsoft.com/office/powerpoint/2010/main" val="14061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1772816"/>
            <a:ext cx="2160240" cy="4226872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fr-FR" altLang="fr-FR" sz="24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fr-FR" altLang="fr-FR" sz="24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fr-FR" altLang="fr-FR" sz="2400" b="1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fr-FR" altLang="fr-FR" sz="24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Comment </a:t>
            </a:r>
            <a:r>
              <a:rPr lang="fr-FR" altLang="fr-FR" sz="24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structurer une politique handicap ?</a:t>
            </a:r>
            <a:endParaRPr lang="fr-FR" sz="2400" b="1" dirty="0"/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2177643" y="908720"/>
            <a:ext cx="6758406" cy="560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marL="485775" indent="-485775" eaLnBrk="0" hangingPunct="0">
              <a:lnSpc>
                <a:spcPts val="3600"/>
              </a:lnSpc>
              <a:spcBef>
                <a:spcPct val="20000"/>
              </a:spcBef>
              <a:buSzPct val="100000"/>
              <a:buBlip>
                <a:blip r:embed="rId2"/>
              </a:buBlip>
              <a:defRPr sz="3000" b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528638" indent="3175" eaLnBrk="0" hangingPunct="0">
              <a:lnSpc>
                <a:spcPts val="3000"/>
              </a:lnSpc>
              <a:buChar char="–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806450" indent="-273050" eaLnBrk="0" hangingPunct="0">
              <a:lnSpc>
                <a:spcPts val="3000"/>
              </a:lnSpc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531813" indent="836613" eaLnBrk="0" hangingPunct="0">
              <a:lnSpc>
                <a:spcPts val="3200"/>
              </a:lnSpc>
              <a:buFont typeface="Lucida Grande" pitchFamily="-109" charset="0"/>
              <a:buChar char="-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531813" indent="1293813" eaLnBrk="0" hangingPunct="0">
              <a:lnSpc>
                <a:spcPts val="3200"/>
              </a:lnSpc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9890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14462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9034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23606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Mettre en place une organisation dotée de moyens humains </a:t>
            </a: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Avoir le soutien indispensable des instances de décisions de l’université 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qui s’engage dans cette </a:t>
            </a: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politique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16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Diagnostiquer l’existant et définir</a:t>
            </a:r>
            <a:r>
              <a:rPr lang="fr-FR" altLang="fr-FR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actions prioritaires </a:t>
            </a: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Identifier les acteurs et leur rôle en associant les instances représentatives des personnels (CHSCT, CT) et les instances délibératives (conseil d’administration) à la construction de la politique </a:t>
            </a:r>
            <a:r>
              <a:rPr lang="fr-FR" alt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handicap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Travailler en pluridisciplinarité : </a:t>
            </a:r>
            <a:r>
              <a:rPr lang="fr-FR" altLang="fr-FR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acteurs internes, avec la nécessaire collaboration des services de médecine de santé au </a:t>
            </a:r>
            <a:r>
              <a:rPr lang="fr-FR" altLang="fr-F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travail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16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externes 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(Organismes de placement spécialisés, </a:t>
            </a:r>
            <a:r>
              <a:rPr lang="fr-FR" alt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HandiPactes</a:t>
            </a:r>
            <a:r>
              <a:rPr lang="fr-FR" alt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…)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772816"/>
            <a:ext cx="2230847" cy="4601183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l"/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l"/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l"/>
            <a:r>
              <a:rPr lang="fr-FR" altLang="fr-FR" sz="2400" b="1" dirty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Principaux axes d’une politique handicap</a:t>
            </a:r>
            <a:endParaRPr lang="fr-FR" sz="2400" dirty="0">
              <a:latin typeface="+mn-lt"/>
            </a:endParaRPr>
          </a:p>
        </p:txBody>
      </p:sp>
      <p:sp>
        <p:nvSpPr>
          <p:cNvPr id="3" name="ZoneTexte 1"/>
          <p:cNvSpPr txBox="1">
            <a:spLocks noChangeArrowheads="1"/>
          </p:cNvSpPr>
          <p:nvPr/>
        </p:nvSpPr>
        <p:spPr bwMode="auto">
          <a:xfrm>
            <a:off x="2233474" y="1052736"/>
            <a:ext cx="6408712" cy="544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marL="485775" indent="-485775" eaLnBrk="0" hangingPunct="0">
              <a:lnSpc>
                <a:spcPts val="3600"/>
              </a:lnSpc>
              <a:spcBef>
                <a:spcPct val="20000"/>
              </a:spcBef>
              <a:buSzPct val="100000"/>
              <a:buBlip>
                <a:blip r:embed="rId2"/>
              </a:buBlip>
              <a:defRPr sz="3000" b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528638" indent="3175" eaLnBrk="0" hangingPunct="0">
              <a:lnSpc>
                <a:spcPts val="3000"/>
              </a:lnSpc>
              <a:buChar char="–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806450" indent="-273050" eaLnBrk="0" hangingPunct="0">
              <a:lnSpc>
                <a:spcPts val="3000"/>
              </a:lnSpc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531813" indent="836613" eaLnBrk="0" hangingPunct="0">
              <a:lnSpc>
                <a:spcPts val="3200"/>
              </a:lnSpc>
              <a:buFont typeface="Lucida Grande" pitchFamily="-109" charset="0"/>
              <a:buChar char="-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531813" indent="1293813" eaLnBrk="0" hangingPunct="0">
              <a:lnSpc>
                <a:spcPts val="3200"/>
              </a:lnSpc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9890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14462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9034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23606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fr-FR" altLang="fr-FR" sz="2000" dirty="0">
                <a:solidFill>
                  <a:srgbClr val="FF0000"/>
                </a:solidFill>
                <a:latin typeface="+mn-lt"/>
              </a:rPr>
              <a:t>Recrutement d’agents </a:t>
            </a:r>
            <a:r>
              <a:rPr lang="fr-FR" altLang="fr-FR" sz="2000" b="0" dirty="0">
                <a:latin typeface="+mn-lt"/>
              </a:rPr>
              <a:t>en situation de handicap (concours avec aménagements possibles ; recrutement contractuel ; apprentissage, enseignants-chercheurs,  etc…)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fr-FR" altLang="fr-FR" sz="2000" b="0" dirty="0">
              <a:latin typeface="+mn-lt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2000" dirty="0">
                <a:solidFill>
                  <a:srgbClr val="FF0000"/>
                </a:solidFill>
                <a:latin typeface="+mn-lt"/>
              </a:rPr>
              <a:t>Maintien dans l’emploi </a:t>
            </a:r>
            <a:r>
              <a:rPr lang="fr-FR" altLang="fr-FR" sz="2000" b="0" dirty="0">
                <a:latin typeface="+mn-lt"/>
              </a:rPr>
              <a:t>: aménagements de postes (auxiliaires de vie professionnelle, transports adaptés, etc…)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2000" b="0" dirty="0">
              <a:latin typeface="+mn-lt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2000" dirty="0">
                <a:solidFill>
                  <a:srgbClr val="FF0000"/>
                </a:solidFill>
                <a:latin typeface="+mn-lt"/>
              </a:rPr>
              <a:t>Formation et information </a:t>
            </a:r>
            <a:r>
              <a:rPr lang="fr-FR" altLang="fr-FR" sz="2000" b="0" dirty="0">
                <a:latin typeface="+mn-lt"/>
              </a:rPr>
              <a:t>des agents en situation de handicap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2000" b="0" dirty="0">
              <a:latin typeface="+mn-lt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2000" dirty="0">
                <a:solidFill>
                  <a:srgbClr val="FF0000"/>
                </a:solidFill>
                <a:latin typeface="+mn-lt"/>
              </a:rPr>
              <a:t>Communication, sensibilisation, formation</a:t>
            </a:r>
            <a:r>
              <a:rPr lang="fr-FR" altLang="fr-FR" sz="2000" dirty="0">
                <a:latin typeface="+mn-lt"/>
              </a:rPr>
              <a:t> </a:t>
            </a:r>
            <a:r>
              <a:rPr lang="fr-FR" altLang="fr-FR" sz="2000" b="0" dirty="0">
                <a:latin typeface="+mn-lt"/>
              </a:rPr>
              <a:t>et information du collectif de travail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2000" b="0" dirty="0">
              <a:latin typeface="+mn-lt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2000" b="0" dirty="0">
                <a:latin typeface="+mn-lt"/>
              </a:rPr>
              <a:t>Recours aux </a:t>
            </a:r>
            <a:r>
              <a:rPr lang="fr-FR" altLang="fr-FR" sz="2000" dirty="0">
                <a:solidFill>
                  <a:srgbClr val="FF0000"/>
                </a:solidFill>
                <a:latin typeface="+mn-lt"/>
              </a:rPr>
              <a:t>secteurs adapté </a:t>
            </a:r>
            <a:r>
              <a:rPr lang="fr-FR" altLang="fr-FR" sz="2000" b="0" dirty="0">
                <a:latin typeface="+mn-lt"/>
              </a:rPr>
              <a:t>(EA) ou</a:t>
            </a:r>
            <a:r>
              <a:rPr lang="fr-FR" altLang="fr-FR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altLang="fr-FR" sz="2000" dirty="0">
                <a:solidFill>
                  <a:srgbClr val="FF0000"/>
                </a:solidFill>
                <a:latin typeface="+mn-lt"/>
              </a:rPr>
              <a:t>protégé</a:t>
            </a:r>
            <a:r>
              <a:rPr lang="fr-FR" altLang="fr-FR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altLang="fr-FR" sz="2000" b="0" dirty="0">
                <a:latin typeface="+mn-lt"/>
              </a:rPr>
              <a:t>(ESAT)</a:t>
            </a:r>
          </a:p>
        </p:txBody>
      </p:sp>
    </p:spTree>
    <p:extLst>
      <p:ext uri="{BB962C8B-B14F-4D97-AF65-F5344CB8AC3E}">
        <p14:creationId xmlns:p14="http://schemas.microsoft.com/office/powerpoint/2010/main" val="36691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988840"/>
            <a:ext cx="2947482" cy="4601183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600" b="1" dirty="0">
              <a:solidFill>
                <a:schemeClr val="bg1"/>
              </a:solidFill>
            </a:endParaRPr>
          </a:p>
          <a:p>
            <a:pPr algn="l"/>
            <a:endParaRPr lang="fr-FR" sz="3600" dirty="0">
              <a:solidFill>
                <a:schemeClr val="bg1"/>
              </a:solidFill>
            </a:endParaRPr>
          </a:p>
          <a:p>
            <a:pPr algn="l"/>
            <a:r>
              <a:rPr lang="fr-FR" sz="3600" dirty="0">
                <a:solidFill>
                  <a:schemeClr val="bg1"/>
                </a:solidFill>
              </a:rPr>
              <a:t>Le</a:t>
            </a:r>
            <a:br>
              <a:rPr lang="fr-FR" sz="3600" dirty="0">
                <a:solidFill>
                  <a:schemeClr val="bg1"/>
                </a:solidFill>
              </a:rPr>
            </a:br>
            <a:r>
              <a:rPr lang="fr-FR" sz="3600" dirty="0">
                <a:solidFill>
                  <a:schemeClr val="bg1"/>
                </a:solidFill>
              </a:rPr>
              <a:t>Soutien du FIPHP</a:t>
            </a:r>
          </a:p>
        </p:txBody>
      </p:sp>
    </p:spTree>
    <p:extLst>
      <p:ext uri="{BB962C8B-B14F-4D97-AF65-F5344CB8AC3E}">
        <p14:creationId xmlns:p14="http://schemas.microsoft.com/office/powerpoint/2010/main" val="22949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-8234" y="1844824"/>
            <a:ext cx="2448272" cy="4601183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fr-FR" altLang="fr-FR" sz="2400" b="1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l"/>
            <a:endParaRPr lang="fr-FR" altLang="fr-FR" sz="2400" b="1" dirty="0" smtClean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l"/>
            <a:r>
              <a:rPr lang="fr-FR" altLang="fr-FR" sz="2400" b="1" dirty="0" smtClean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Avantages </a:t>
            </a:r>
            <a:r>
              <a:rPr lang="fr-FR" altLang="fr-FR" sz="2400" b="1" dirty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d’une convention pluriannuelle avec le FIPHFP</a:t>
            </a:r>
            <a:endParaRPr lang="fr-FR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2627784" y="1916832"/>
            <a:ext cx="6017006" cy="372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marL="485775" indent="-485775" eaLnBrk="0" hangingPunct="0">
              <a:lnSpc>
                <a:spcPts val="3600"/>
              </a:lnSpc>
              <a:spcBef>
                <a:spcPct val="20000"/>
              </a:spcBef>
              <a:buSzPct val="100000"/>
              <a:buBlip>
                <a:blip r:embed="rId2"/>
              </a:buBlip>
              <a:defRPr sz="3000" b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528638" indent="3175" eaLnBrk="0" hangingPunct="0">
              <a:lnSpc>
                <a:spcPts val="3000"/>
              </a:lnSpc>
              <a:buChar char="–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806450" indent="-273050" eaLnBrk="0" hangingPunct="0">
              <a:lnSpc>
                <a:spcPts val="3000"/>
              </a:lnSpc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531813" indent="836613" eaLnBrk="0" hangingPunct="0">
              <a:lnSpc>
                <a:spcPts val="3200"/>
              </a:lnSpc>
              <a:buFont typeface="Lucida Grande" pitchFamily="-109" charset="0"/>
              <a:buChar char="-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531813" indent="1293813" eaLnBrk="0" hangingPunct="0">
              <a:lnSpc>
                <a:spcPts val="3200"/>
              </a:lnSpc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9890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14462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9034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2360613" indent="1293813" defTabSz="64770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Renforcer la lisibilité de la politique handicap </a:t>
            </a:r>
            <a:r>
              <a:rPr lang="fr-FR" altLang="fr-FR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mise en place, déclinant les objectifs en matière d’accueil, de recrutement et de maintien dans l’emploi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2000" b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Garantir le financement de cette politique sur 3 ans</a:t>
            </a:r>
            <a:r>
              <a:rPr lang="fr-FR" altLang="fr-FR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et </a:t>
            </a: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Assurer le préfinancement des actions par le versement d’acomptes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fr-FR" altLang="fr-FR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fr-FR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Renforcer les partenariats formalisés d’engagements réciproques inscrit dans la durée</a:t>
            </a:r>
          </a:p>
        </p:txBody>
      </p:sp>
    </p:spTree>
    <p:extLst>
      <p:ext uri="{BB962C8B-B14F-4D97-AF65-F5344CB8AC3E}">
        <p14:creationId xmlns:p14="http://schemas.microsoft.com/office/powerpoint/2010/main" val="11622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763688" y="548680"/>
            <a:ext cx="6912768" cy="936104"/>
          </a:xfrm>
          <a:prstGeom prst="rect">
            <a:avLst/>
          </a:prstGeom>
          <a:solidFill>
            <a:schemeClr val="accent5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400" b="1" dirty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La convention FIPHFP, </a:t>
            </a:r>
            <a:r>
              <a:rPr lang="fr-FR" altLang="fr-FR" sz="2400" b="1" dirty="0">
                <a:latin typeface="+mn-lt"/>
                <a:ea typeface="ＭＳ Ｐゴシック" panose="020B0600070205080204" pitchFamily="34" charset="-128"/>
              </a:rPr>
              <a:t>outil</a:t>
            </a:r>
            <a:r>
              <a:rPr lang="fr-FR" altLang="fr-FR" sz="2400" b="1" dirty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 de structuration de la politique handicap</a:t>
            </a:r>
            <a:endParaRPr lang="fr-FR" sz="2400" dirty="0">
              <a:latin typeface="+mn-lt"/>
            </a:endParaRPr>
          </a:p>
        </p:txBody>
      </p:sp>
      <p:sp>
        <p:nvSpPr>
          <p:cNvPr id="3" name="Espace réservé du texte 2"/>
          <p:cNvSpPr txBox="1">
            <a:spLocks/>
          </p:cNvSpPr>
          <p:nvPr/>
        </p:nvSpPr>
        <p:spPr>
          <a:xfrm>
            <a:off x="611560" y="1684277"/>
            <a:ext cx="4000067" cy="1237120"/>
          </a:xfrm>
          <a:prstGeom prst="rect">
            <a:avLst/>
          </a:prstGeom>
          <a:solidFill>
            <a:srgbClr val="FFCC66"/>
          </a:solidFill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/>
              <a:t>Le FIPHFP accompagne la démarche par une convention pluriannuelle de financement du plan d’actions :</a:t>
            </a:r>
          </a:p>
        </p:txBody>
      </p:sp>
      <p:sp>
        <p:nvSpPr>
          <p:cNvPr id="4" name="Espace réservé du contenu 3"/>
          <p:cNvSpPr txBox="1">
            <a:spLocks/>
          </p:cNvSpPr>
          <p:nvPr/>
        </p:nvSpPr>
        <p:spPr>
          <a:xfrm>
            <a:off x="611561" y="2910710"/>
            <a:ext cx="4000066" cy="3920448"/>
          </a:xfrm>
          <a:prstGeom prst="rect">
            <a:avLst/>
          </a:prstGeom>
          <a:solidFill>
            <a:srgbClr val="FF9933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2400" b="1" u="sng" dirty="0"/>
          </a:p>
          <a:p>
            <a:r>
              <a:rPr lang="fr-FR" altLang="fr-FR" sz="2400" b="1" u="sng" dirty="0"/>
              <a:t>Financement prévu pour les 3 années : 200 000€  + une part employeur à hauteur de 20 à 30%</a:t>
            </a:r>
            <a:endParaRPr lang="fr-FR" altLang="fr-FR" sz="2400" b="1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5" name="Espace réservé du texte 4"/>
          <p:cNvSpPr txBox="1">
            <a:spLocks/>
          </p:cNvSpPr>
          <p:nvPr/>
        </p:nvSpPr>
        <p:spPr>
          <a:xfrm>
            <a:off x="4611627" y="1684277"/>
            <a:ext cx="4061692" cy="1263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altLang="fr-FR" sz="2200" dirty="0"/>
          </a:p>
          <a:p>
            <a:pPr marL="0" indent="0">
              <a:buNone/>
            </a:pPr>
            <a:r>
              <a:rPr lang="fr-FR" altLang="fr-FR" sz="2200" b="1" dirty="0"/>
              <a:t>En contre partie, l’employeur : </a:t>
            </a:r>
          </a:p>
        </p:txBody>
      </p:sp>
      <p:sp>
        <p:nvSpPr>
          <p:cNvPr id="6" name="Espace réservé du contenu 5"/>
          <p:cNvSpPr txBox="1">
            <a:spLocks/>
          </p:cNvSpPr>
          <p:nvPr/>
        </p:nvSpPr>
        <p:spPr>
          <a:xfrm>
            <a:off x="4611627" y="2910710"/>
            <a:ext cx="4061692" cy="3920448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fr-FR" altLang="fr-FR" sz="2400" b="1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fr-FR" sz="2400" b="1" dirty="0"/>
              <a:t>Engagera toutes les actions nécessaires pour tendre vers le taux d'emploi de 6%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fr-FR" altLang="fr-FR" sz="2400" b="1" u="sng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fr-FR" altLang="fr-FR" sz="2400" b="1" dirty="0"/>
              <a:t>S’engage à </a:t>
            </a:r>
            <a:r>
              <a:rPr lang="fr-FR" altLang="fr-FR" sz="2400" b="1" u="sng" dirty="0"/>
              <a:t>prévoir 6% de personnes en situation de handicap sur les recrutements pérennes </a:t>
            </a:r>
            <a:r>
              <a:rPr lang="fr-FR" altLang="fr-FR" sz="2400" b="1" dirty="0"/>
              <a:t>(sur toutes les catégories A, B et C)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fr-FR" altLang="fr-FR" sz="2400" b="1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fr-FR" altLang="fr-FR" sz="2400" b="1" dirty="0"/>
              <a:t>A mettre en œuvre le </a:t>
            </a:r>
            <a:r>
              <a:rPr lang="fr-FR" altLang="fr-FR" sz="2400" b="1" u="sng" dirty="0"/>
              <a:t>plan d’actions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fr-FR" altLang="fr-FR" sz="2400" dirty="0"/>
              <a:t>(il s’appuie sur le catalogue des interventions du FIPHFP dans la limite de ses plafonds de financement)</a:t>
            </a:r>
          </a:p>
        </p:txBody>
      </p:sp>
    </p:spTree>
    <p:extLst>
      <p:ext uri="{BB962C8B-B14F-4D97-AF65-F5344CB8AC3E}">
        <p14:creationId xmlns:p14="http://schemas.microsoft.com/office/powerpoint/2010/main" val="35205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1354</Words>
  <Application>Microsoft Office PowerPoint</Application>
  <PresentationFormat>Affichage à l'écran (4:3)</PresentationFormat>
  <Paragraphs>340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Times New Roman</vt:lpstr>
      <vt:lpstr>Trebuchet MS</vt:lpstr>
      <vt:lpstr>Wingdings</vt:lpstr>
      <vt:lpstr>Thème Office</vt:lpstr>
      <vt:lpstr>PROJET DE CONVENTIONNEMENT  AVEC LE FIPHFP</vt:lpstr>
      <vt:lpstr>Pourquoi déployer une politique handicap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 d’actions </vt:lpstr>
      <vt:lpstr>Plan d’actions (suite)</vt:lpstr>
      <vt:lpstr>Aménagement des postes de travail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Abadie</dc:creator>
  <cp:lastModifiedBy>Violaine Lafourcade</cp:lastModifiedBy>
  <cp:revision>17</cp:revision>
  <dcterms:created xsi:type="dcterms:W3CDTF">2014-03-25T15:19:18Z</dcterms:created>
  <dcterms:modified xsi:type="dcterms:W3CDTF">2018-03-29T10:44:48Z</dcterms:modified>
</cp:coreProperties>
</file>